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8"/>
  </p:notesMasterIdLst>
  <p:sldIdLst>
    <p:sldId id="1178" r:id="rId2"/>
    <p:sldId id="1180" r:id="rId3"/>
    <p:sldId id="794" r:id="rId4"/>
    <p:sldId id="795" r:id="rId5"/>
    <p:sldId id="940" r:id="rId6"/>
    <p:sldId id="796" r:id="rId7"/>
    <p:sldId id="797" r:id="rId8"/>
    <p:sldId id="827" r:id="rId9"/>
    <p:sldId id="1176" r:id="rId10"/>
    <p:sldId id="1181" r:id="rId11"/>
    <p:sldId id="1183" r:id="rId12"/>
    <p:sldId id="924" r:id="rId13"/>
    <p:sldId id="1182" r:id="rId14"/>
    <p:sldId id="1184" r:id="rId15"/>
    <p:sldId id="1201" r:id="rId16"/>
    <p:sldId id="1202" r:id="rId17"/>
    <p:sldId id="647" r:id="rId18"/>
    <p:sldId id="1177" r:id="rId19"/>
    <p:sldId id="1005" r:id="rId20"/>
    <p:sldId id="1210" r:id="rId21"/>
    <p:sldId id="1006" r:id="rId22"/>
    <p:sldId id="1003" r:id="rId23"/>
    <p:sldId id="627" r:id="rId24"/>
    <p:sldId id="996" r:id="rId25"/>
    <p:sldId id="997" r:id="rId26"/>
    <p:sldId id="995" r:id="rId27"/>
    <p:sldId id="1185" r:id="rId28"/>
    <p:sldId id="1186" r:id="rId29"/>
    <p:sldId id="630" r:id="rId30"/>
    <p:sldId id="998" r:id="rId31"/>
    <p:sldId id="1187" r:id="rId32"/>
    <p:sldId id="926" r:id="rId33"/>
    <p:sldId id="1203" r:id="rId34"/>
    <p:sldId id="1204" r:id="rId35"/>
    <p:sldId id="1205" r:id="rId36"/>
    <p:sldId id="1206" r:id="rId37"/>
    <p:sldId id="1207" r:id="rId38"/>
    <p:sldId id="1010" r:id="rId39"/>
    <p:sldId id="928" r:id="rId40"/>
    <p:sldId id="993" r:id="rId41"/>
    <p:sldId id="930" r:id="rId42"/>
    <p:sldId id="1153" r:id="rId43"/>
    <p:sldId id="1209" r:id="rId44"/>
    <p:sldId id="1208" r:id="rId45"/>
    <p:sldId id="1189" r:id="rId46"/>
    <p:sldId id="633" r:id="rId47"/>
    <p:sldId id="867" r:id="rId48"/>
    <p:sldId id="872" r:id="rId49"/>
    <p:sldId id="994" r:id="rId50"/>
    <p:sldId id="999" r:id="rId51"/>
    <p:sldId id="869" r:id="rId52"/>
    <p:sldId id="634" r:id="rId53"/>
    <p:sldId id="948" r:id="rId54"/>
    <p:sldId id="949" r:id="rId55"/>
    <p:sldId id="950" r:id="rId56"/>
    <p:sldId id="1190" r:id="rId57"/>
    <p:sldId id="1191" r:id="rId58"/>
    <p:sldId id="1192" r:id="rId59"/>
    <p:sldId id="955" r:id="rId60"/>
    <p:sldId id="954" r:id="rId61"/>
    <p:sldId id="956" r:id="rId62"/>
    <p:sldId id="957" r:id="rId63"/>
    <p:sldId id="958" r:id="rId64"/>
    <p:sldId id="1193" r:id="rId65"/>
    <p:sldId id="1194" r:id="rId66"/>
    <p:sldId id="1212" r:id="rId67"/>
  </p:sldIdLst>
  <p:sldSz cx="9144000" cy="6858000" type="screen4x3"/>
  <p:notesSz cx="6858000" cy="9144000"/>
  <p:defaultTextStyle>
    <a:defPPr>
      <a:defRPr lang="e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5" autoAdjust="0"/>
    <p:restoredTop sz="91382" autoAdjust="0"/>
  </p:normalViewPr>
  <p:slideViewPr>
    <p:cSldViewPr>
      <p:cViewPr varScale="1">
        <p:scale>
          <a:sx n="68" d="100"/>
          <a:sy n="68" d="100"/>
        </p:scale>
        <p:origin x="138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3481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419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70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F5C560B-CDF1-4C0C-9882-A880D839E6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6875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5C560B-CDF1-4C0C-9882-A880D839E6C2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7762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5C560B-CDF1-4C0C-9882-A880D839E6C2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6586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F5C560B-CDF1-4C0C-9882-A880D839E6C2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7987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5C560B-CDF1-4C0C-9882-A880D839E6C2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2831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5C560B-CDF1-4C0C-9882-A880D839E6C2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3299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F6D2C3B-553C-4BA9-AD70-59B843E70C34}" type="slidenum">
              <a:rPr lang="en-US" altLang="en-US" smtClean="0"/>
              <a:pPr/>
              <a:t>35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9847538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84D8AA0-2ECE-4A17-915F-BE5DF8FFD594}" type="slidenum">
              <a:rPr lang="en-US" altLang="en-US" smtClean="0"/>
              <a:pPr/>
              <a:t>37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3017041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AD90D5A-D916-40DE-BF47-52B9C271B866}" type="slidenum">
              <a:rPr lang="en-US" altLang="en-US" smtClean="0"/>
              <a:pPr/>
              <a:t>43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2991647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0926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r-Cyrl-R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5C560B-CDF1-4C0C-9882-A880D839E6C2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6892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F5C560B-CDF1-4C0C-9882-A880D839E6C2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8563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5C560B-CDF1-4C0C-9882-A880D839E6C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5301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5C560B-CDF1-4C0C-9882-A880D839E6C2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4155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31166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5C560B-CDF1-4C0C-9882-A880D839E6C2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64731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5C560B-CDF1-4C0C-9882-A880D839E6C2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28203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5C560B-CDF1-4C0C-9882-A880D839E6C2}" type="slidenum">
              <a:rPr lang="en-US" smtClean="0"/>
              <a:pPr>
                <a:defRPr/>
              </a:pPr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29131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5C560B-CDF1-4C0C-9882-A880D839E6C2}" type="slidenum">
              <a:rPr lang="en-US" smtClean="0"/>
              <a:pPr>
                <a:defRPr/>
              </a:pPr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33816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5C560B-CDF1-4C0C-9882-A880D839E6C2}" type="slidenum">
              <a:rPr lang="en-US" smtClean="0"/>
              <a:pPr>
                <a:defRPr/>
              </a:pPr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67492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5C560B-CDF1-4C0C-9882-A880D839E6C2}" type="slidenum">
              <a:rPr lang="en-US" smtClean="0"/>
              <a:pPr>
                <a:defRPr/>
              </a:pPr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89316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5C560B-CDF1-4C0C-9882-A880D839E6C2}" type="slidenum">
              <a:rPr lang="en-US" smtClean="0"/>
              <a:pPr>
                <a:defRPr/>
              </a:pPr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25722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5C560B-CDF1-4C0C-9882-A880D839E6C2}" type="slidenum">
              <a:rPr lang="en-US" smtClean="0"/>
              <a:pPr>
                <a:defRPr/>
              </a:pPr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6654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5C560B-CDF1-4C0C-9882-A880D839E6C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48903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5C560B-CDF1-4C0C-9882-A880D839E6C2}" type="slidenum">
              <a:rPr lang="en-US" smtClean="0"/>
              <a:pPr>
                <a:defRPr/>
              </a:pPr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2636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Calf pains</a:t>
            </a:r>
            <a:r>
              <a:rPr lang="sr-Latn-RS" sz="1200" b="0" i="0" kern="1200" dirty="0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 bolovi</a:t>
            </a:r>
            <a:r>
              <a:rPr lang="sr-Latn-RS" sz="1200" b="0" i="0" kern="1200" baseline="0" dirty="0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+mn-cs"/>
              </a:rPr>
              <a:t> u listovima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5C560B-CDF1-4C0C-9882-A880D839E6C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1825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5C560B-CDF1-4C0C-9882-A880D839E6C2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8608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5C560B-CDF1-4C0C-9882-A880D839E6C2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8014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78FF502-E828-4D12-BADA-40FE516DCABE}" type="slidenum">
              <a:rPr lang="en-US" altLang="en-US" smtClean="0"/>
              <a:pPr>
                <a:spcBef>
                  <a:spcPct val="0"/>
                </a:spcBef>
              </a:pPr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06335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5C560B-CDF1-4C0C-9882-A880D839E6C2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930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5C560B-CDF1-4C0C-9882-A880D839E6C2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836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0A8958-7D77-4309-A355-70E788FB6B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010A91-7A9B-4993-BC37-19D924257B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8E9067-F7FC-4A3F-8443-36190D7ACF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20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2287588"/>
            <a:ext cx="4038600" cy="4525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7588"/>
            <a:ext cx="4038600" cy="4525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3898583"/>
      </p:ext>
    </p:extLst>
  </p:cSld>
  <p:clrMapOvr>
    <a:masterClrMapping/>
  </p:clrMapOvr>
  <p:transition spd="med"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89692E-CA88-4201-8503-C34F36DC6E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94B9DC-8542-4BDF-9C95-547D3B92D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4460F-548A-4F8E-BF30-A084D64CAC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2B6327-BE67-465E-8F75-CBBA9C68D5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A5B055-7659-48C9-8853-0338BFF8BF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AA43E0-AE5E-4EA6-B1C7-6D64974E44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CC62BB-82FD-4C4A-B047-92A60E8C52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E5B057-2024-4E8F-B176-FDAC90F6D3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790A17E-5E25-4CA9-986C-E51C84C05F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 advClick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13"/>
          <p:cNvSpPr>
            <a:spLocks noGrp="1" noChangeArrowheads="1"/>
          </p:cNvSpPr>
          <p:nvPr>
            <p:ph type="ctrTitle"/>
          </p:nvPr>
        </p:nvSpPr>
        <p:spPr>
          <a:xfrm>
            <a:off x="671490" y="1988840"/>
            <a:ext cx="7772400" cy="2208659"/>
          </a:xfrm>
          <a:noFill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Hematopoietic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system </a:t>
            </a:r>
            <a:r>
              <a:rPr lang="en-US" b="1" dirty="0" err="1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propaedeutics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1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126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1357290" y="4199807"/>
            <a:ext cx="6400800" cy="1752600"/>
          </a:xfrm>
          <a:noFill/>
        </p:spPr>
        <p:txBody>
          <a:bodyPr/>
          <a:lstStyle/>
          <a:p>
            <a:pPr eaLnBrk="1" hangingPunct="1"/>
            <a:endParaRPr lang="en-US" sz="2400" dirty="0"/>
          </a:p>
          <a:p>
            <a:pPr eaLnBrk="1" hangingPunct="1"/>
            <a:r>
              <a:rPr lang="en" sz="2800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Prof. Dr. Svetlana ĐUKIĆ</a:t>
            </a:r>
            <a:endParaRPr lang="sr-Latn-CS" sz="2800" b="1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5536" y="404664"/>
            <a:ext cx="3888432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</a:t>
            </a:r>
            <a:r>
              <a:rPr lang="sr-Latn-RS" sz="2800" b="1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ntegrated academic studies of medicine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800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en-US" sz="2800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CLINICAL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PROPEDEUTICS</a:t>
            </a:r>
            <a:endParaRPr lang="sr-Cyrl-RS" sz="2800" b="1" dirty="0" smtClean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SEVENTH WEEK</a:t>
            </a:r>
            <a:r>
              <a:rPr 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5401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620688"/>
            <a:ext cx="7668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3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</a:t>
            </a:r>
            <a:r>
              <a:rPr lang="en-US" sz="3600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leeding</a:t>
            </a:r>
            <a:r>
              <a:rPr lang="en-US" sz="3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history</a:t>
            </a:r>
            <a:r>
              <a:rPr lang="sr-Latn-RS" sz="3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en" sz="36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2060848"/>
            <a:ext cx="892971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Personal history: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existence of </a:t>
            </a:r>
            <a:r>
              <a:rPr lang="en" sz="22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systemic diseases 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kidney insufficiency, liver diseases, myeloproliferative diseases, connective tissue diseases, 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lymphomas</a:t>
            </a: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and use of </a:t>
            </a:r>
            <a:r>
              <a:rPr lang="en" sz="22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drugs </a:t>
            </a: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aspirin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and other anti-aggregation and anticoagulant drugs)</a:t>
            </a:r>
          </a:p>
          <a:p>
            <a:r>
              <a:rPr lang="en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Family history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a positive family history is a possible sign of hereditary coagulopathy, while a negative history cannot rule out a family etiology (e.g. 20% of patients with hemophilia have a completely negative family history of bleeding)</a:t>
            </a:r>
          </a:p>
        </p:txBody>
      </p:sp>
    </p:spTree>
    <p:extLst>
      <p:ext uri="{BB962C8B-B14F-4D97-AF65-F5344CB8AC3E}">
        <p14:creationId xmlns:p14="http://schemas.microsoft.com/office/powerpoint/2010/main" val="1930995445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sz="3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AGENDA</a:t>
            </a:r>
            <a:endParaRPr lang="en-US" sz="36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525963"/>
          </a:xfrm>
        </p:spPr>
        <p:txBody>
          <a:bodyPr/>
          <a:lstStyle/>
          <a:p>
            <a:r>
              <a:rPr lang="en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Specificity of anamnestic data in hematological patients</a:t>
            </a:r>
            <a:endParaRPr lang="sr-Latn-CS" dirty="0">
              <a:solidFill>
                <a:schemeClr val="bg1">
                  <a:lumMod val="6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Physical examination of patients with non-malignant and malignant hematological diseases</a:t>
            </a:r>
            <a:endParaRPr lang="sr-Latn-C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Additional diagnostic procedures in hematology</a:t>
            </a:r>
            <a:endParaRPr lang="sr-Latn-CS" dirty="0">
              <a:solidFill>
                <a:schemeClr val="bg1">
                  <a:lumMod val="6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4462714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/>
          <a:lstStyle/>
          <a:p>
            <a:r>
              <a:rPr lang="en" sz="36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Physical examination</a:t>
            </a:r>
            <a:endParaRPr lang="en-US" sz="36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910" y="2428868"/>
            <a:ext cx="8229600" cy="4214842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Inspection</a:t>
            </a:r>
          </a:p>
          <a:p>
            <a:pPr marL="514350" indent="-514350">
              <a:buFont typeface="+mj-lt"/>
              <a:buAutoNum type="arabicPeriod"/>
            </a:pPr>
            <a:r>
              <a:rPr lang="en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Palpation</a:t>
            </a:r>
          </a:p>
          <a:p>
            <a:pPr marL="514350" indent="-514350">
              <a:buFont typeface="+mj-lt"/>
              <a:buAutoNum type="arabicPeriod"/>
            </a:pPr>
            <a:r>
              <a:rPr lang="en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Percussion</a:t>
            </a:r>
            <a:endParaRPr lang="en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Auscultation</a:t>
            </a:r>
            <a:endParaRPr lang="en-US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714348" y="2500306"/>
            <a:ext cx="7632700" cy="2857520"/>
          </a:xfrm>
        </p:spPr>
        <p:txBody>
          <a:bodyPr/>
          <a:lstStyle/>
          <a:p>
            <a:r>
              <a:rPr lang="en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Red blood cell disorders</a:t>
            </a:r>
          </a:p>
          <a:p>
            <a:r>
              <a:rPr lang="en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White blood cell disorders</a:t>
            </a:r>
          </a:p>
          <a:p>
            <a:r>
              <a:rPr lang="en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Disorders of hemostasis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>
          <a:xfrm>
            <a:off x="-255632" y="332656"/>
            <a:ext cx="9572660" cy="1143000"/>
          </a:xfrm>
          <a:noFill/>
        </p:spPr>
        <p:txBody>
          <a:bodyPr anchor="b"/>
          <a:lstStyle/>
          <a:p>
            <a:r>
              <a:rPr lang="en-US" sz="3200" dirty="0">
                <a:solidFill>
                  <a:srgbClr val="FFFF00"/>
                </a:solidFill>
              </a:rPr>
              <a:t/>
            </a:r>
            <a:br>
              <a:rPr lang="en-US" sz="3200" dirty="0">
                <a:solidFill>
                  <a:srgbClr val="FFFF00"/>
                </a:solidFill>
              </a:rPr>
            </a:br>
            <a:r>
              <a:rPr lang="en" sz="3200" b="1" dirty="0">
                <a:solidFill>
                  <a:schemeClr val="tx1"/>
                </a:solidFill>
              </a:rPr>
              <a:t> </a:t>
            </a:r>
            <a:r>
              <a:rPr lang="en" sz="3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Diseases of the blood and hematopoietic </a:t>
            </a:r>
            <a:r>
              <a:rPr lang="en" sz="3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organs</a:t>
            </a:r>
            <a:endParaRPr lang="sr-Cyrl-CS" sz="4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013402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323528" y="2332038"/>
            <a:ext cx="8002587" cy="383326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" sz="3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Anemia</a:t>
            </a:r>
          </a:p>
          <a:p>
            <a:pPr>
              <a:lnSpc>
                <a:spcPct val="80000"/>
              </a:lnSpc>
              <a:buNone/>
            </a:pPr>
            <a:endParaRPr lang="sr-Cyrl-CS" sz="36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80000"/>
              </a:lnSpc>
            </a:pPr>
            <a:r>
              <a:rPr lang="en" sz="3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Erythrocytosis</a:t>
            </a:r>
          </a:p>
          <a:p>
            <a:pPr>
              <a:lnSpc>
                <a:spcPct val="80000"/>
              </a:lnSpc>
              <a:buNone/>
            </a:pPr>
            <a:r>
              <a:rPr lang="en" sz="3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(primary and secondary)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>
          <a:xfrm>
            <a:off x="210021" y="188640"/>
            <a:ext cx="8229600" cy="1143000"/>
          </a:xfrm>
          <a:noFill/>
        </p:spPr>
        <p:txBody>
          <a:bodyPr anchor="b"/>
          <a:lstStyle/>
          <a:p>
            <a:r>
              <a:rPr lang="sr-Latn-CS" sz="3200" dirty="0">
                <a:solidFill>
                  <a:srgbClr val="FFFF00"/>
                </a:solidFill>
              </a:rPr>
              <a:t/>
            </a:r>
            <a:br>
              <a:rPr lang="sr-Latn-CS" sz="3200" dirty="0">
                <a:solidFill>
                  <a:srgbClr val="FFFF00"/>
                </a:solidFill>
              </a:rPr>
            </a:br>
            <a:r>
              <a:rPr lang="en-US" sz="3200" dirty="0">
                <a:solidFill>
                  <a:srgbClr val="FFFF00"/>
                </a:solidFill>
              </a:rPr>
              <a:t/>
            </a:r>
            <a:br>
              <a:rPr lang="en-US" sz="3200" dirty="0">
                <a:solidFill>
                  <a:srgbClr val="FFFF00"/>
                </a:solidFill>
              </a:rPr>
            </a:br>
            <a:r>
              <a:rPr lang="en" sz="3200" b="1" dirty="0">
                <a:solidFill>
                  <a:schemeClr val="tx1"/>
                </a:solidFill>
              </a:rPr>
              <a:t> </a:t>
            </a:r>
            <a:r>
              <a:rPr lang="en" sz="4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Red blood cell disorders</a:t>
            </a:r>
          </a:p>
        </p:txBody>
      </p:sp>
    </p:spTree>
    <p:extLst>
      <p:ext uri="{BB962C8B-B14F-4D97-AF65-F5344CB8AC3E}">
        <p14:creationId xmlns:p14="http://schemas.microsoft.com/office/powerpoint/2010/main" val="1591266415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:a16="http://schemas.microsoft.com/office/drawing/2014/main" xmlns="" id="{F851B6A0-3EAA-407E-854D-7E09F219D74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3850" y="260350"/>
            <a:ext cx="8229600" cy="1143000"/>
          </a:xfrm>
        </p:spPr>
        <p:txBody>
          <a:bodyPr/>
          <a:lstStyle/>
          <a:p>
            <a:r>
              <a:rPr lang="en" altLang="en-US" sz="3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Symptoms and signs of anemia</a:t>
            </a:r>
            <a:endParaRPr lang="en-US" altLang="en-US" sz="36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6387" name="Content Placeholder 2">
            <a:extLst>
              <a:ext uri="{FF2B5EF4-FFF2-40B4-BE49-F238E27FC236}">
                <a16:creationId xmlns:a16="http://schemas.microsoft.com/office/drawing/2014/main" xmlns="" id="{7CA364FC-C5B1-4A46-AF0A-51841152EB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9980" y="1403350"/>
            <a:ext cx="8229600" cy="5328592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Symptoms and signs of anemia are due to:</a:t>
            </a:r>
          </a:p>
          <a:p>
            <a:pPr marL="0" indent="0">
              <a:buFontTx/>
              <a:buNone/>
              <a:defRPr/>
            </a:pPr>
            <a:endParaRPr lang="sr-Cyrl-RS" alt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en" altLang="en-US" sz="24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Hypoxia of tissues and organs</a:t>
            </a:r>
            <a:endParaRPr lang="sr-Latn-RS" altLang="en-US" sz="2400" dirty="0">
              <a:solidFill>
                <a:schemeClr val="accent6">
                  <a:lumMod val="60000"/>
                  <a:lumOff val="4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FontTx/>
              <a:buNone/>
              <a:defRPr/>
            </a:pPr>
            <a:r>
              <a:rPr lang="en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(reduced ability of blood to transport O2 due to reduced hemoglobin concentration)</a:t>
            </a:r>
          </a:p>
          <a:p>
            <a:pPr>
              <a:defRPr/>
            </a:pPr>
            <a:endParaRPr lang="sr-Cyrl-RS" alt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en" altLang="en-US" sz="24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Activation of compensatory mechanisms</a:t>
            </a:r>
            <a:endParaRPr lang="sr-Cyrl-RS" altLang="en-US" sz="2400" dirty="0" smtClean="0">
              <a:solidFill>
                <a:schemeClr val="accent6">
                  <a:lumMod val="60000"/>
                  <a:lumOff val="4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 typeface="Wingdings" panose="05000000000000000000" pitchFamily="2" charset="2"/>
              <a:buChar char="q"/>
              <a:defRPr/>
            </a:pPr>
            <a:r>
              <a:rPr lang="en" alt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Decreased affinity of Hb for </a:t>
            </a:r>
            <a:r>
              <a:rPr lang="en-US" alt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oxygen</a:t>
            </a:r>
            <a:r>
              <a:rPr lang="en" alt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-releases it more easily (</a:t>
            </a:r>
            <a:r>
              <a:rPr lang="en-US" alt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moving the hemoglobin curve to the </a:t>
            </a:r>
            <a:r>
              <a:rPr lang="en-US" alt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right</a:t>
            </a:r>
            <a:r>
              <a:rPr lang="en" alt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</a:p>
          <a:p>
            <a:pPr>
              <a:buFont typeface="Wingdings" panose="05000000000000000000" pitchFamily="2" charset="2"/>
              <a:buChar char="q"/>
              <a:defRPr/>
            </a:pPr>
            <a:r>
              <a:rPr lang="en" alt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Increase tissue </a:t>
            </a:r>
            <a:r>
              <a:rPr lang="sr-Latn-RS" alt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blood </a:t>
            </a:r>
            <a:r>
              <a:rPr lang="en" alt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flow</a:t>
            </a:r>
          </a:p>
          <a:p>
            <a:pPr>
              <a:buFont typeface="Wingdings" panose="05000000000000000000" pitchFamily="2" charset="2"/>
              <a:buChar char="q"/>
              <a:defRPr/>
            </a:pPr>
            <a:r>
              <a:rPr lang="en" alt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Redistribution of aa blood: decrease </a:t>
            </a:r>
            <a:r>
              <a:rPr lang="sr-Latn-RS" alt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blood </a:t>
            </a:r>
            <a:r>
              <a:rPr lang="en" alt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flow in tissues with </a:t>
            </a:r>
            <a:r>
              <a:rPr lang="en-US" alt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reduced</a:t>
            </a:r>
            <a:r>
              <a:rPr lang="en" alt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need for </a:t>
            </a:r>
            <a:r>
              <a:rPr lang="en-US" alt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oxygen</a:t>
            </a:r>
            <a:r>
              <a:rPr lang="en" alt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(skin, kidneys) and increase </a:t>
            </a:r>
            <a:r>
              <a:rPr lang="sr-Latn-RS" alt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blood </a:t>
            </a:r>
            <a:r>
              <a:rPr lang="en" alt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flow in </a:t>
            </a:r>
            <a:r>
              <a:rPr lang="en" alt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myocardium and brain</a:t>
            </a:r>
          </a:p>
          <a:p>
            <a:pPr>
              <a:buFont typeface="Wingdings" panose="05000000000000000000" pitchFamily="2" charset="2"/>
              <a:buChar char="q"/>
              <a:defRPr/>
            </a:pPr>
            <a:r>
              <a:rPr lang="en" alt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Increased heart rate, increased </a:t>
            </a:r>
            <a:r>
              <a:rPr lang="en-US" alt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cardiac output</a:t>
            </a:r>
          </a:p>
          <a:p>
            <a:pPr>
              <a:buFont typeface="Wingdings" panose="05000000000000000000" pitchFamily="2" charset="2"/>
              <a:buChar char="q"/>
              <a:defRPr/>
            </a:pPr>
            <a:r>
              <a:rPr lang="en" alt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Hb below 50g/l, AP attack, dyspnea, orthopnea</a:t>
            </a:r>
          </a:p>
          <a:p>
            <a:pPr>
              <a:buFont typeface="Wingdings" panose="05000000000000000000" pitchFamily="2" charset="2"/>
              <a:buChar char="q"/>
              <a:defRPr/>
            </a:pPr>
            <a:r>
              <a:rPr lang="sr-Latn-RS" alt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</a:t>
            </a:r>
            <a:r>
              <a:rPr lang="en-US" altLang="en-US" sz="1600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ncreased</a:t>
            </a:r>
            <a:r>
              <a:rPr lang="en-US" alt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6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erythrocytopoiesis</a:t>
            </a:r>
            <a:r>
              <a:rPr lang="en-US" alt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in the bone marrow</a:t>
            </a:r>
          </a:p>
        </p:txBody>
      </p:sp>
    </p:spTree>
    <p:extLst>
      <p:ext uri="{BB962C8B-B14F-4D97-AF65-F5344CB8AC3E}">
        <p14:creationId xmlns:p14="http://schemas.microsoft.com/office/powerpoint/2010/main" val="26254172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060" y="22690"/>
            <a:ext cx="8229600" cy="1143000"/>
          </a:xfrm>
        </p:spPr>
        <p:txBody>
          <a:bodyPr/>
          <a:lstStyle/>
          <a:p>
            <a:r>
              <a:rPr lang="en" sz="3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role of iron</a:t>
            </a:r>
            <a:endParaRPr lang="en-US" sz="36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060" y="1165690"/>
            <a:ext cx="8229600" cy="5287646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Iron is the most abundant metal in the human </a:t>
            </a:r>
            <a:r>
              <a:rPr lang="en-US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body </a:t>
            </a:r>
            <a:endParaRPr lang="sr-Latn-RS" sz="18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sr-Latn-RS" sz="18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essential </a:t>
            </a:r>
            <a:r>
              <a:rPr lang="en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element </a:t>
            </a:r>
            <a:r>
              <a:rPr lang="sr-Latn-R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</a:t>
            </a:r>
            <a:r>
              <a:rPr lang="en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or </a:t>
            </a:r>
            <a:r>
              <a:rPr lang="en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numerous biochemical processes </a:t>
            </a:r>
            <a:r>
              <a:rPr lang="en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  <a:endParaRPr lang="sr-Latn-RS" sz="18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sz="18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main </a:t>
            </a:r>
            <a:r>
              <a:rPr lang="en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role of </a:t>
            </a:r>
            <a:r>
              <a:rPr lang="en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iron, </a:t>
            </a:r>
            <a:r>
              <a:rPr lang="en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which is part of the hemoglobin </a:t>
            </a:r>
            <a:r>
              <a:rPr lang="en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complex, </a:t>
            </a:r>
            <a:r>
              <a:rPr lang="en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is the transport of oxygen in the body . </a:t>
            </a:r>
            <a:endParaRPr lang="sr-Latn-RS" sz="18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US" sz="18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presence </a:t>
            </a:r>
            <a:r>
              <a:rPr lang="en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iron is also necessary </a:t>
            </a:r>
            <a:r>
              <a:rPr lang="en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for 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development of aerobic metabolism in mitochondria,</a:t>
            </a:r>
            <a:endParaRPr lang="sr-Latn-RS" sz="18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inactivation </a:t>
            </a:r>
            <a:r>
              <a:rPr lang="en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drugs and toxins,</a:t>
            </a:r>
            <a:endParaRPr lang="sr-Latn-RS" sz="18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DNA </a:t>
            </a:r>
            <a:r>
              <a:rPr lang="en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synthesis </a:t>
            </a:r>
            <a:r>
              <a:rPr lang="en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</a:t>
            </a:r>
            <a:endParaRPr lang="sr-Latn-RS" sz="18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sr-Latn-RS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</a:t>
            </a:r>
            <a:r>
              <a:rPr lang="en-US" sz="1800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ontributes</a:t>
            </a:r>
            <a:r>
              <a:rPr lang="en-US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to the body's defense against infection. (</a:t>
            </a:r>
            <a:r>
              <a:rPr lang="en-US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cofactor</a:t>
            </a:r>
            <a:r>
              <a:rPr lang="sr-Latn-RS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of </a:t>
            </a:r>
            <a:r>
              <a:rPr lang="en-US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myeloperoxidase that destroy pathogens</a:t>
            </a:r>
            <a:r>
              <a:rPr lang="en-US" sz="1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.)</a:t>
            </a:r>
            <a:endParaRPr lang="sr-Latn-RS" sz="18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presence of iron is necessary for the proper functioning of enzymes involved in drug metabolism, such as cytochrome P450.</a:t>
            </a:r>
            <a:endParaRPr lang="en" sz="1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4607383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714348" y="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" sz="36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Symptoms and signs of </a:t>
            </a:r>
            <a:r>
              <a:rPr lang="en" sz="36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anemia</a:t>
            </a:r>
            <a:endParaRPr lang="en" sz="36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214282" y="857232"/>
            <a:ext cx="3991477" cy="1754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00000"/>
            </a:outerShdw>
          </a:effectLst>
        </p:spPr>
        <p:txBody>
          <a:bodyPr wrap="none" lIns="92075" tIns="46038" rIns="92075" bIns="46038">
            <a:spAutoFit/>
          </a:bodyPr>
          <a:lstStyle/>
          <a:p>
            <a:pPr marL="212725" indent="-212725" eaLnBrk="0" hangingPunct="0">
              <a:spcAft>
                <a:spcPct val="10000"/>
              </a:spcAft>
              <a:buClr>
                <a:schemeClr val="bg1"/>
              </a:buClr>
              <a:buSzPct val="80000"/>
              <a:defRPr/>
            </a:pPr>
            <a:r>
              <a:rPr lang="en" sz="2000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CNS</a:t>
            </a:r>
          </a:p>
          <a:p>
            <a:pPr marL="212725" indent="-212725" eaLnBrk="0" hangingPunct="0">
              <a:spcAft>
                <a:spcPct val="10000"/>
              </a:spcAft>
              <a:buClr>
                <a:schemeClr val="tx1"/>
              </a:buClr>
              <a:buSzPct val="80000"/>
              <a:buFontTx/>
              <a:buChar char="•"/>
              <a:defRPr/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Pathological fatigue</a:t>
            </a:r>
            <a:endParaRPr lang="en-U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12725" indent="-212725" eaLnBrk="0" hangingPunct="0">
              <a:spcAft>
                <a:spcPct val="10000"/>
              </a:spcAft>
              <a:buClr>
                <a:schemeClr val="tx1"/>
              </a:buClr>
              <a:buSzPct val="80000"/>
              <a:buFontTx/>
              <a:buChar char="•"/>
              <a:defRPr/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Dizziness, weakness</a:t>
            </a:r>
            <a:endParaRPr lang="en-U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12725" indent="-212725" eaLnBrk="0" hangingPunct="0">
              <a:spcAft>
                <a:spcPct val="10000"/>
              </a:spcAft>
              <a:buClr>
                <a:schemeClr val="tx1"/>
              </a:buClr>
              <a:buSzPct val="80000"/>
              <a:buFontTx/>
              <a:buChar char="•"/>
              <a:defRPr/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Depression</a:t>
            </a:r>
            <a:endParaRPr lang="en-U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12725" indent="-212725" eaLnBrk="0" hangingPunct="0">
              <a:spcAft>
                <a:spcPct val="10000"/>
              </a:spcAft>
              <a:buClr>
                <a:schemeClr val="tx1"/>
              </a:buClr>
              <a:buSzPct val="80000"/>
              <a:buFontTx/>
              <a:buChar char="•"/>
              <a:defRPr/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Disorder of cognitive functions</a:t>
            </a:r>
            <a:endParaRPr lang="en-U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5000628" y="928670"/>
            <a:ext cx="3643338" cy="1047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00000"/>
            </a:outerShdw>
          </a:effectLst>
        </p:spPr>
        <p:txBody>
          <a:bodyPr wrap="square" lIns="92075" tIns="46038" rIns="92075" bIns="46038">
            <a:spAutoFit/>
          </a:bodyPr>
          <a:lstStyle/>
          <a:p>
            <a:pPr marL="212725" indent="-212725" eaLnBrk="0" hangingPunct="0">
              <a:spcAft>
                <a:spcPct val="10000"/>
              </a:spcAft>
              <a:buClr>
                <a:schemeClr val="bg1"/>
              </a:buClr>
              <a:buSzPct val="80000"/>
              <a:defRPr/>
            </a:pPr>
            <a:r>
              <a:rPr lang="en" sz="2000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Immune system</a:t>
            </a:r>
            <a:endParaRPr lang="en-US" sz="2000" b="1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12725" indent="-212725" eaLnBrk="0" hangingPunct="0">
              <a:spcAft>
                <a:spcPct val="10000"/>
              </a:spcAft>
              <a:buClr>
                <a:schemeClr val="tx1"/>
              </a:buClr>
              <a:buSzPct val="80000"/>
              <a:buFontTx/>
              <a:buChar char="•"/>
              <a:defRPr/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Disorder of the function of T lymphocytes and macrophages</a:t>
            </a:r>
            <a:endParaRPr lang="en-U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4929158" y="2143116"/>
            <a:ext cx="4214842" cy="2709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00000"/>
            </a:outerShdw>
          </a:effectLst>
        </p:spPr>
        <p:txBody>
          <a:bodyPr wrap="square" lIns="92075" tIns="46038" rIns="92075" bIns="46038">
            <a:spAutoFit/>
          </a:bodyPr>
          <a:lstStyle/>
          <a:p>
            <a:pPr marL="225425" indent="-225425" eaLnBrk="0" hangingPunct="0">
              <a:spcAft>
                <a:spcPct val="10000"/>
              </a:spcAft>
              <a:buClr>
                <a:schemeClr val="bg1"/>
              </a:buClr>
              <a:buSzPct val="80000"/>
              <a:defRPr/>
            </a:pPr>
            <a:r>
              <a:rPr lang="en" sz="2000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Cardiorespiratory system</a:t>
            </a:r>
            <a:endParaRPr lang="en-US" sz="2000" b="1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25425" indent="-225425" eaLnBrk="0" hangingPunct="0">
              <a:spcAft>
                <a:spcPct val="10000"/>
              </a:spcAft>
              <a:buClr>
                <a:schemeClr val="tx1"/>
              </a:buClr>
              <a:buSzPct val="80000"/>
              <a:buFontTx/>
              <a:buChar char="•"/>
              <a:defRPr/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Dyspnoea </a:t>
            </a:r>
            <a:endParaRPr lang="sr-Latn-RS" sz="2000" dirty="0" smtClean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25425" indent="-225425" eaLnBrk="0" hangingPunct="0">
              <a:spcAft>
                <a:spcPct val="10000"/>
              </a:spcAft>
              <a:buClr>
                <a:schemeClr val="tx1"/>
              </a:buClr>
              <a:buSzPct val="80000"/>
              <a:buFontTx/>
              <a:buChar char="•"/>
              <a:defRPr/>
            </a:pP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Tachycardia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palpitations</a:t>
            </a:r>
            <a:endParaRPr lang="en-U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25425" indent="-225425" eaLnBrk="0" hangingPunct="0">
              <a:spcAft>
                <a:spcPct val="10000"/>
              </a:spcAft>
              <a:buClr>
                <a:schemeClr val="tx1"/>
              </a:buClr>
              <a:buSzPct val="80000"/>
              <a:buFontTx/>
              <a:buChar char="•"/>
              <a:defRPr/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Enlargement and hypertrophy of the heart muscle</a:t>
            </a:r>
            <a:endParaRPr lang="en-U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25425" indent="-225425" eaLnBrk="0" hangingPunct="0">
              <a:spcAft>
                <a:spcPct val="10000"/>
              </a:spcAft>
              <a:buClr>
                <a:schemeClr val="tx1"/>
              </a:buClr>
              <a:buSzPct val="80000"/>
              <a:buFontTx/>
              <a:buChar char="•"/>
              <a:defRPr/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Increased pulse pressure, mesosystolic ejection murmur</a:t>
            </a:r>
            <a:endParaRPr lang="en-U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25425" indent="-225425" eaLnBrk="0" hangingPunct="0">
              <a:spcAft>
                <a:spcPct val="10000"/>
              </a:spcAft>
              <a:buClr>
                <a:schemeClr val="tx1"/>
              </a:buClr>
              <a:buSzPct val="80000"/>
              <a:buFontTx/>
              <a:buChar char="•"/>
              <a:defRPr/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Risk of worsening heart failure</a:t>
            </a:r>
            <a:endParaRPr lang="en-U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357158" y="3000372"/>
            <a:ext cx="2639697" cy="1077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00000"/>
            </a:outerShdw>
          </a:effectLst>
        </p:spPr>
        <p:txBody>
          <a:bodyPr wrap="none" lIns="92075" tIns="46038" rIns="92075" bIns="46038">
            <a:spAutoFit/>
          </a:bodyPr>
          <a:lstStyle/>
          <a:p>
            <a:pPr marL="212725" indent="-212725" eaLnBrk="0" hangingPunct="0">
              <a:spcAft>
                <a:spcPct val="10000"/>
              </a:spcAft>
              <a:buClr>
                <a:schemeClr val="bg1"/>
              </a:buClr>
              <a:buSzPct val="80000"/>
              <a:defRPr/>
            </a:pPr>
            <a:r>
              <a:rPr lang="en" sz="2000" b="1" dirty="0" err="1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Gastro-intestinal </a:t>
            </a:r>
            <a:r>
              <a:rPr lang="en" sz="2000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ni tract</a:t>
            </a:r>
            <a:endParaRPr lang="en-US" sz="2000" b="1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12725" indent="-212725" eaLnBrk="0" hangingPunct="0">
              <a:spcAft>
                <a:spcPct val="10000"/>
              </a:spcAft>
              <a:buClr>
                <a:schemeClr val="tx1"/>
              </a:buClr>
              <a:buSzPct val="80000"/>
              <a:buFontTx/>
              <a:buChar char="•"/>
              <a:defRPr/>
            </a:pPr>
            <a:r>
              <a:rPr lang="en" sz="2000" dirty="0" err="1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Anorexia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​</a:t>
            </a:r>
            <a:endParaRPr lang="en-U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12725" indent="-212725" eaLnBrk="0" hangingPunct="0">
              <a:spcAft>
                <a:spcPct val="10000"/>
              </a:spcAft>
              <a:buClr>
                <a:schemeClr val="tx1"/>
              </a:buClr>
              <a:buSzPct val="80000"/>
              <a:buFontTx/>
              <a:buChar char="•"/>
              <a:defRPr/>
            </a:pPr>
            <a:r>
              <a:rPr lang="sr-Latn-R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ausea</a:t>
            </a:r>
            <a:endParaRPr lang="en-U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5072066" y="5214950"/>
            <a:ext cx="3643338" cy="1077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00000"/>
            </a:outerShdw>
          </a:effectLst>
        </p:spPr>
        <p:txBody>
          <a:bodyPr wrap="square" lIns="92075" tIns="46038" rIns="92075" bIns="46038">
            <a:spAutoFit/>
          </a:bodyPr>
          <a:lstStyle/>
          <a:p>
            <a:pPr marL="212725" indent="-212725" eaLnBrk="0" hangingPunct="0">
              <a:spcAft>
                <a:spcPct val="10000"/>
              </a:spcAft>
              <a:buClr>
                <a:schemeClr val="bg1"/>
              </a:buClr>
              <a:buSzPct val="80000"/>
              <a:defRPr/>
            </a:pPr>
            <a:r>
              <a:rPr lang="en" sz="2000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Genital tract</a:t>
            </a:r>
            <a:endParaRPr lang="en-US" sz="2000" b="1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12725" indent="-212725" eaLnBrk="0" hangingPunct="0">
              <a:spcAft>
                <a:spcPct val="10000"/>
              </a:spcAft>
              <a:buClr>
                <a:schemeClr val="tx1"/>
              </a:buClr>
              <a:buSzPct val="80000"/>
              <a:buFontTx/>
              <a:buChar char="•"/>
              <a:defRPr/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Problems with menstruation</a:t>
            </a:r>
            <a:endParaRPr lang="en-U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12725" indent="-212725" eaLnBrk="0" hangingPunct="0">
              <a:spcAft>
                <a:spcPct val="10000"/>
              </a:spcAft>
              <a:buClr>
                <a:schemeClr val="tx1"/>
              </a:buClr>
              <a:buSzPct val="80000"/>
              <a:buFontTx/>
              <a:buChar char="•"/>
              <a:defRPr/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Loss of libido</a:t>
            </a:r>
            <a:endParaRPr lang="en-U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285720" y="4357694"/>
            <a:ext cx="3252787" cy="169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00000"/>
            </a:outerShdw>
          </a:effectLst>
        </p:spPr>
        <p:txBody>
          <a:bodyPr lIns="92075" tIns="46038" rIns="92075" bIns="46038">
            <a:spAutoFit/>
          </a:bodyPr>
          <a:lstStyle/>
          <a:p>
            <a:pPr marL="212725" indent="-212725" eaLnBrk="0" hangingPunct="0">
              <a:spcAft>
                <a:spcPct val="10000"/>
              </a:spcAft>
              <a:buClr>
                <a:schemeClr val="bg1"/>
              </a:buClr>
              <a:buSzPct val="80000"/>
              <a:defRPr/>
            </a:pPr>
            <a:r>
              <a:rPr lang="en" sz="2000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Skin and mucous membranes</a:t>
            </a:r>
            <a:endParaRPr lang="en-US" sz="2000" b="1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12725" indent="-212725" eaLnBrk="0" hangingPunct="0">
              <a:spcAft>
                <a:spcPct val="10000"/>
              </a:spcAft>
              <a:buClr>
                <a:schemeClr val="tx1"/>
              </a:buClr>
              <a:buSzPct val="80000"/>
              <a:buFontTx/>
              <a:buChar char="•"/>
              <a:defRPr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Reduced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skin temperature</a:t>
            </a:r>
            <a:endParaRPr lang="en-U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12725" indent="-212725" eaLnBrk="0" hangingPunct="0">
              <a:spcAft>
                <a:spcPct val="10000"/>
              </a:spcAft>
              <a:buClr>
                <a:schemeClr val="tx1"/>
              </a:buClr>
              <a:buSzPct val="80000"/>
              <a:buFontTx/>
              <a:buChar char="•"/>
              <a:defRPr/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Pale skin, mucous membranes and conjunctiva</a:t>
            </a:r>
            <a:endParaRPr lang="en-U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342900" y="-53975"/>
            <a:ext cx="8229600" cy="1143000"/>
          </a:xfrm>
        </p:spPr>
        <p:txBody>
          <a:bodyPr/>
          <a:lstStyle/>
          <a:p>
            <a:pPr eaLnBrk="1" hangingPunct="1"/>
            <a:r>
              <a:rPr lang="en" altLang="en-US" sz="36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Symptoms and signs of anemia</a:t>
            </a:r>
            <a:endParaRPr lang="en-US" altLang="en-US" sz="36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9459" name="TextBox 5"/>
          <p:cNvSpPr txBox="1">
            <a:spLocks noChangeArrowheads="1"/>
          </p:cNvSpPr>
          <p:nvPr/>
        </p:nvSpPr>
        <p:spPr bwMode="auto">
          <a:xfrm>
            <a:off x="2292350" y="5440363"/>
            <a:ext cx="420052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" altLang="en-US" sz="2200"/>
              <a:t>Pallor of the conjunctiva and palms</a:t>
            </a:r>
            <a:endParaRPr lang="en-US" altLang="en-US" sz="2200"/>
          </a:p>
        </p:txBody>
      </p:sp>
      <p:pic>
        <p:nvPicPr>
          <p:cNvPr id="1946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089025"/>
            <a:ext cx="8512175" cy="494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2" descr="C:\Documents and Settings\Korisnik\Desktop\New Folder 1\Anaemia-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5" y="1089025"/>
            <a:ext cx="3343275" cy="494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38143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-254454" y="260648"/>
            <a:ext cx="9572626" cy="1071562"/>
          </a:xfrm>
        </p:spPr>
        <p:txBody>
          <a:bodyPr/>
          <a:lstStyle/>
          <a:p>
            <a:r>
              <a:rPr lang="en" altLang="en-US" sz="36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Clinical </a:t>
            </a:r>
            <a:r>
              <a:rPr lang="en" altLang="en-US" sz="36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</a:t>
            </a:r>
            <a:r>
              <a:rPr lang="sr-Latn-RS" altLang="en-US" sz="36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resentation </a:t>
            </a:r>
            <a:r>
              <a:rPr lang="en" altLang="en-US" sz="36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</a:t>
            </a:r>
            <a:r>
              <a:rPr lang="en" altLang="en-US" sz="36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sideropenic anemia</a:t>
            </a:r>
            <a:endParaRPr lang="en-US" altLang="en-US" sz="36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620242"/>
            <a:ext cx="9144000" cy="4977110"/>
          </a:xfrm>
        </p:spPr>
        <p:txBody>
          <a:bodyPr/>
          <a:lstStyle/>
          <a:p>
            <a:pPr>
              <a:defRPr/>
            </a:pPr>
            <a:r>
              <a:rPr lang="en-US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Fatigue, </a:t>
            </a:r>
            <a:r>
              <a:rPr lang="en-U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poor </a:t>
            </a:r>
            <a:r>
              <a:rPr lang="en-US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concentration</a:t>
            </a:r>
          </a:p>
          <a:p>
            <a:pPr>
              <a:defRPr/>
            </a:pPr>
            <a:r>
              <a:rPr lang="en-US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Pale skin</a:t>
            </a:r>
          </a:p>
          <a:p>
            <a:pPr>
              <a:defRPr/>
            </a:pPr>
            <a:r>
              <a:rPr lang="en-US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Palpitations, headaches, tinnitus </a:t>
            </a:r>
            <a:r>
              <a:rPr lang="en-US" sz="2200" dirty="0" err="1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auris</a:t>
            </a:r>
            <a:r>
              <a:rPr lang="en-US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  <a:p>
            <a:pPr>
              <a:defRPr/>
            </a:pPr>
            <a:r>
              <a:rPr lang="en-US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Brittle nails, </a:t>
            </a:r>
            <a:r>
              <a:rPr lang="en-U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brittle </a:t>
            </a:r>
            <a:r>
              <a:rPr lang="en-US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hair</a:t>
            </a:r>
          </a:p>
          <a:p>
            <a:pPr>
              <a:defRPr/>
            </a:pPr>
            <a:r>
              <a:rPr lang="en-US" sz="22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Koilonychia</a:t>
            </a:r>
            <a:r>
              <a:rPr lang="en-US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(spoon-shaped </a:t>
            </a:r>
            <a:r>
              <a:rPr lang="en-U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modified nail)</a:t>
            </a:r>
            <a:endParaRPr lang="en-US" sz="22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en-US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Decreased muscle mass and muscle cramps (hypoxia and reduced myoglobin synthesis)</a:t>
            </a:r>
          </a:p>
          <a:p>
            <a:pPr>
              <a:defRPr/>
            </a:pPr>
            <a:r>
              <a:rPr lang="en-US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Epithelial </a:t>
            </a:r>
            <a:r>
              <a:rPr lang="en-US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changes with glossitis, stomatitis (</a:t>
            </a:r>
            <a:r>
              <a:rPr lang="en-US" sz="22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angulus</a:t>
            </a:r>
            <a:r>
              <a:rPr lang="en-US" sz="22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2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infectiosus</a:t>
            </a:r>
            <a:r>
              <a:rPr lang="en-US" sz="22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2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oris</a:t>
            </a:r>
            <a:r>
              <a:rPr lang="en-US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), the need to swallow ice (</a:t>
            </a:r>
            <a:r>
              <a:rPr lang="en-US" sz="22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pagophagia</a:t>
            </a:r>
            <a:r>
              <a:rPr lang="en-US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 and soil (</a:t>
            </a:r>
            <a:r>
              <a:rPr lang="en-US" sz="22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geophagia</a:t>
            </a:r>
            <a:r>
              <a:rPr lang="en-U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sr-Latn-CS" sz="2200" dirty="0"/>
          </a:p>
        </p:txBody>
      </p:sp>
    </p:spTree>
    <p:extLst>
      <p:ext uri="{BB962C8B-B14F-4D97-AF65-F5344CB8AC3E}">
        <p14:creationId xmlns:p14="http://schemas.microsoft.com/office/powerpoint/2010/main" val="37502847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229600" cy="1143000"/>
          </a:xfrm>
        </p:spPr>
        <p:txBody>
          <a:bodyPr/>
          <a:lstStyle/>
          <a:p>
            <a:r>
              <a:rPr lang="en" sz="4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AGENDA</a:t>
            </a:r>
            <a:endParaRPr lang="en-US" sz="4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sr-Latn-CS" dirty="0"/>
          </a:p>
          <a:p>
            <a:r>
              <a:rPr lang="en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Specificity of anamnestic data in hematological patients</a:t>
            </a:r>
            <a:endParaRPr lang="sr-Latn-C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" dirty="0">
                <a:solidFill>
                  <a:schemeClr val="bg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Physical examination of patients with non-malignant and malignant hematological </a:t>
            </a:r>
            <a:r>
              <a:rPr lang="en" dirty="0" smtClean="0">
                <a:solidFill>
                  <a:schemeClr val="bg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diseases</a:t>
            </a:r>
          </a:p>
          <a:p>
            <a:r>
              <a:rPr lang="en" dirty="0" smtClean="0">
                <a:solidFill>
                  <a:schemeClr val="bg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Additional diagnostic procedures in hematology</a:t>
            </a:r>
            <a:endParaRPr lang="sr-Latn-CS" dirty="0">
              <a:solidFill>
                <a:schemeClr val="bg1">
                  <a:lumMod val="7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708139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altLang="en-US" sz="36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Clinical p</a:t>
            </a:r>
            <a:r>
              <a:rPr lang="sr-Latn-RS" altLang="en-US" sz="36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resentation </a:t>
            </a:r>
            <a:r>
              <a:rPr lang="en" altLang="en-US" sz="36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sideropenic anemia</a:t>
            </a: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7170" name="Picture 2" descr="C:\Documents and Settings\Korisnik\Desktop\New Folder 1\om985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428736"/>
            <a:ext cx="5143536" cy="450059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643306" y="6215082"/>
            <a:ext cx="17940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9900"/>
              </a:buClr>
            </a:pPr>
            <a:r>
              <a:rPr lang="en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koilonychia</a:t>
            </a:r>
          </a:p>
        </p:txBody>
      </p:sp>
    </p:spTree>
    <p:extLst>
      <p:ext uri="{BB962C8B-B14F-4D97-AF65-F5344CB8AC3E}">
        <p14:creationId xmlns:p14="http://schemas.microsoft.com/office/powerpoint/2010/main" val="40419018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40" y="0"/>
            <a:ext cx="8229600" cy="1143000"/>
          </a:xfrm>
        </p:spPr>
        <p:txBody>
          <a:bodyPr/>
          <a:lstStyle/>
          <a:p>
            <a:r>
              <a:rPr lang="en" altLang="en-US" sz="36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Clinical p</a:t>
            </a:r>
            <a:r>
              <a:rPr lang="sr-Latn-RS" altLang="en-US" sz="36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resentation</a:t>
            </a:r>
            <a:r>
              <a:rPr lang="en" altLang="en-US" sz="36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36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pernicious anemia</a:t>
            </a:r>
            <a:endParaRPr lang="en-US" sz="36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52" y="836712"/>
            <a:ext cx="8856944" cy="5544616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  <a:defRPr/>
            </a:pPr>
            <a:endParaRPr lang="sr-Cyrl-RS" sz="2000" dirty="0"/>
          </a:p>
          <a:p>
            <a:pPr>
              <a:lnSpc>
                <a:spcPct val="90000"/>
              </a:lnSpc>
              <a:buFontTx/>
              <a:buNone/>
              <a:defRPr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Due to the deficiency of vitamin B12, there is a disorder in the synthesis of DNA 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000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 rapidly regenerating tissues 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sr-Latn-R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bone marrow,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gastrointestinal tract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central nervous system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sr-Cyrl-C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" sz="20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Symptoms and signs of anemia</a:t>
            </a:r>
          </a:p>
          <a:p>
            <a:pPr>
              <a:lnSpc>
                <a:spcPct val="80000"/>
              </a:lnSpc>
              <a:defRPr/>
            </a:pPr>
            <a:r>
              <a:rPr lang="en" sz="20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Symptoms and signs of the digestive system 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(nausea, vomiting, diarrhea,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dull pains in </a:t>
            </a:r>
            <a:r>
              <a:rPr lang="en-US" sz="2000" dirty="0" err="1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stomack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flatulence, Hunter's glossitis)</a:t>
            </a:r>
          </a:p>
          <a:p>
            <a:pPr>
              <a:lnSpc>
                <a:spcPct val="80000"/>
              </a:lnSpc>
              <a:defRPr/>
            </a:pPr>
            <a:r>
              <a:rPr lang="en" sz="20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Cobalamin myelopathy 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  <a:defRPr/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vertigo,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  <a:defRPr/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problem walking in the dark (decreased orientation)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  <a:defRPr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feel like walking on wool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</a:t>
            </a:r>
            <a:endParaRPr lang="en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  <a:defRPr/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stiffness of the extremities (corticospinal 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lesion),</a:t>
            </a:r>
            <a:endParaRPr lang="en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  <a:defRPr/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Ataxia (spinocerebral lesion)</a:t>
            </a:r>
          </a:p>
          <a:p>
            <a:pPr>
              <a:lnSpc>
                <a:spcPct val="80000"/>
              </a:lnSpc>
              <a:defRPr/>
            </a:pPr>
            <a:r>
              <a:rPr lang="en" sz="20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Funicular myelosis 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 degenerative changes of the spinal cord with loss of deep sensation and ataxia (B12 deficiency)</a:t>
            </a:r>
          </a:p>
          <a:p>
            <a:pPr>
              <a:lnSpc>
                <a:spcPct val="80000"/>
              </a:lnSpc>
              <a:defRPr/>
            </a:pPr>
            <a:r>
              <a:rPr lang="en" sz="20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Polyneuropathies, memory loss, depression</a:t>
            </a:r>
            <a:r>
              <a:rPr lang="en" sz="20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</a:t>
            </a:r>
            <a:r>
              <a:rPr lang="sr-Latn-RS" sz="20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0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personality disorder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sr-Latn-R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                                        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combined folate and cobalamin deficiency)</a:t>
            </a:r>
            <a:endParaRPr lang="sr-Latn-R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disease develops gradually, slowly, in the terminal stage the patient is "pale yellow, bedridden"</a:t>
            </a:r>
            <a:endParaRPr lang="sr-Cyrl-CS" sz="2200" dirty="0"/>
          </a:p>
          <a:p>
            <a:pPr>
              <a:lnSpc>
                <a:spcPct val="80000"/>
              </a:lnSpc>
              <a:defRPr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06768264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0" y="89694"/>
            <a:ext cx="9144000" cy="1143000"/>
          </a:xfrm>
        </p:spPr>
        <p:txBody>
          <a:bodyPr/>
          <a:lstStyle/>
          <a:p>
            <a:r>
              <a:rPr lang="en" altLang="en-US" sz="36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Physical examination of patients with anemia</a:t>
            </a:r>
            <a:endParaRPr lang="en-US" altLang="en-US" sz="36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81075"/>
            <a:ext cx="4752975" cy="5257800"/>
          </a:xfrm>
        </p:spPr>
        <p:txBody>
          <a:bodyPr/>
          <a:lstStyle/>
          <a:p>
            <a:pPr>
              <a:defRPr/>
            </a:pPr>
            <a:endParaRPr lang="en-US" sz="1800" dirty="0"/>
          </a:p>
          <a:p>
            <a:pPr>
              <a:defRPr/>
            </a:pPr>
            <a:r>
              <a:rPr lang="en" sz="1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Pallor</a:t>
            </a:r>
            <a:endParaRPr lang="sr-Latn-RS" sz="18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FontTx/>
              <a:buNone/>
              <a:defRPr/>
            </a:pPr>
            <a:r>
              <a:rPr lang="en" sz="1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(especially palpebral conjunctiva),</a:t>
            </a:r>
          </a:p>
          <a:p>
            <a:pPr>
              <a:defRPr/>
            </a:pPr>
            <a:r>
              <a:rPr lang="en" sz="1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Tachycardia, tachypnea.</a:t>
            </a:r>
          </a:p>
          <a:p>
            <a:pPr>
              <a:defRPr/>
            </a:pPr>
            <a:r>
              <a:rPr lang="en" sz="1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Systolic ejection murmur</a:t>
            </a:r>
          </a:p>
          <a:p>
            <a:pPr>
              <a:defRPr/>
            </a:pPr>
            <a:r>
              <a:rPr lang="en" sz="1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Cold extremities,</a:t>
            </a:r>
          </a:p>
          <a:p>
            <a:pPr>
              <a:defRPr/>
            </a:pPr>
            <a:r>
              <a:rPr lang="en" sz="1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Weakened peripheral pulse,</a:t>
            </a:r>
          </a:p>
          <a:p>
            <a:pPr>
              <a:defRPr/>
            </a:pPr>
            <a:r>
              <a:rPr lang="en" sz="1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orthostatic hypotension,</a:t>
            </a:r>
          </a:p>
          <a:p>
            <a:pPr>
              <a:defRPr/>
            </a:pPr>
            <a:r>
              <a:rPr lang="en" sz="1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Cracking of the edges of the mouth, brittle nails and heart failure (severe forms)</a:t>
            </a:r>
          </a:p>
          <a:p>
            <a:pPr>
              <a:defRPr/>
            </a:pPr>
            <a:r>
              <a:rPr lang="en" sz="1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Rare clinical signs: koilonychia, blue sclera, atrophic glossitis.</a:t>
            </a:r>
          </a:p>
          <a:p>
            <a:pPr>
              <a:defRPr/>
            </a:pPr>
            <a:r>
              <a:rPr lang="en" sz="1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Jaundice, petechiae on the skin, appearance of the oral cavity, enlargement of the lymph nodes, liver or spleen, signs of liver, kidney disease, SBVT</a:t>
            </a:r>
          </a:p>
          <a:p>
            <a:pPr>
              <a:defRPr/>
            </a:pPr>
            <a:r>
              <a:rPr lang="en" sz="1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Digital rectal examination</a:t>
            </a:r>
            <a:endParaRPr lang="en-US" sz="18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8436" name="TextBox 4"/>
          <p:cNvSpPr txBox="1">
            <a:spLocks noChangeArrowheads="1"/>
          </p:cNvSpPr>
          <p:nvPr/>
        </p:nvSpPr>
        <p:spPr bwMode="auto">
          <a:xfrm>
            <a:off x="4584700" y="1484313"/>
            <a:ext cx="4895850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" altLang="en-US" sz="1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Physical signs characteristic of certain forms of anemia : </a:t>
            </a:r>
          </a:p>
          <a:p>
            <a:pPr>
              <a:spcBef>
                <a:spcPct val="0"/>
              </a:spcBef>
            </a:pPr>
            <a:r>
              <a:rPr lang="en" altLang="en-US" sz="1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Pallor with jaundice: hemolytic a.</a:t>
            </a:r>
          </a:p>
          <a:p>
            <a:pPr>
              <a:spcBef>
                <a:spcPct val="0"/>
              </a:spcBef>
            </a:pPr>
            <a:r>
              <a:rPr lang="en" altLang="en-US" sz="1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Glossitis: vitamin B12 deficiency</a:t>
            </a:r>
          </a:p>
          <a:p>
            <a:pPr>
              <a:spcBef>
                <a:spcPct val="0"/>
              </a:spcBef>
            </a:pPr>
            <a:r>
              <a:rPr lang="en" altLang="en-US" sz="1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Angular stomatitis: sideropenic a.</a:t>
            </a:r>
          </a:p>
          <a:p>
            <a:pPr>
              <a:spcBef>
                <a:spcPct val="0"/>
              </a:spcBef>
            </a:pPr>
            <a:r>
              <a:rPr lang="en" altLang="en-US" sz="1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Splenomegaly: hemolysis, myelo or lympho-proliferative syndrome.</a:t>
            </a:r>
          </a:p>
          <a:p>
            <a:pPr>
              <a:spcBef>
                <a:spcPct val="0"/>
              </a:spcBef>
            </a:pPr>
            <a:r>
              <a:rPr lang="en" altLang="en-US" sz="1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Neuropathy, dementia: lack of vitamin B12 or folic acid.</a:t>
            </a:r>
          </a:p>
          <a:p>
            <a:pPr>
              <a:spcBef>
                <a:spcPct val="0"/>
              </a:spcBef>
            </a:pPr>
            <a:r>
              <a:rPr lang="en" altLang="en-US" sz="1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Bone pain: sickle cell anemia</a:t>
            </a:r>
            <a:endParaRPr lang="en-US" altLang="en-US" sz="18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8437" name="Picture 3" descr="C:\Documents and Settings\Korisnik\Desktop\New Folder 1\eyes_pale_conjunctiv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838" y="4624388"/>
            <a:ext cx="2863850" cy="186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18646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776"/>
            <a:ext cx="9252520" cy="4680520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Increased Er mass (2-3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times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higher production of erythrocytes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hyperplastic </a:t>
            </a:r>
            <a:r>
              <a:rPr lang="sr-Latn-R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bone marrow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sr-Latn-R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80000"/>
              </a:lnSpc>
            </a:pPr>
            <a:r>
              <a:rPr lang="en" sz="2000" dirty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Sweating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0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(hypermetabolism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-U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80000"/>
              </a:lnSpc>
            </a:pPr>
            <a:r>
              <a:rPr lang="en" sz="2000" dirty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Headache, dizziness, visual disturbances, tinnitus, paresthesias 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(hyperviscous sy)</a:t>
            </a:r>
            <a:endParaRPr lang="sr-Cyrl-C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80000"/>
              </a:lnSpc>
            </a:pPr>
            <a:r>
              <a:rPr lang="en" sz="2000" dirty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Plethora, warm, moist skin, hyperemic conjunctivae, cyanosis of the cheeks, itching of the skin, pain in the </a:t>
            </a:r>
            <a:r>
              <a:rPr lang="en" sz="2000" dirty="0" smtClean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epigastrium</a:t>
            </a:r>
            <a:endParaRPr lang="sr-Latn-RS" sz="2000" dirty="0" smtClean="0">
              <a:solidFill>
                <a:srgbClr val="7030A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increased level of histamine from increased number of Bas, MAST, increased level of stomach acidity)</a:t>
            </a:r>
            <a:endParaRPr lang="sr-Cyrl-C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80000"/>
              </a:lnSpc>
            </a:pPr>
            <a:r>
              <a:rPr lang="en" sz="2000" dirty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Epistaxis, bleeding GIT, CNS 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disorder of the function of </a:t>
            </a:r>
            <a:r>
              <a:rPr lang="en-US" sz="2000" dirty="0" err="1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shortened life span of </a:t>
            </a:r>
            <a:r>
              <a:rPr lang="sr-Latn-R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acquired vWD)</a:t>
            </a:r>
            <a:endParaRPr lang="sr-Cyrl-C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80000"/>
              </a:lnSpc>
            </a:pPr>
            <a:r>
              <a:rPr lang="en" sz="2000" dirty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Thrombosis: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1/3 of patients (increased Er mass, thrombocytosis,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disorder of the function of </a:t>
            </a:r>
            <a:r>
              <a:rPr lang="en-US" sz="2000" dirty="0" err="1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" sz="2000" dirty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3/4 arterial-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stroke,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acute myocardial infarction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peripheral vascular disease - Erythromelalgia </a:t>
            </a:r>
            <a:endParaRPr lang="sr-Cyrl-C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¼ venous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deep vein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thrombosis</a:t>
            </a:r>
            <a:r>
              <a:rPr lang="sr-Latn-R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(DVT)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pulmonary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thromboembolism</a:t>
            </a:r>
            <a:r>
              <a:rPr lang="sr-Latn-R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</a:t>
            </a:r>
            <a:r>
              <a:rPr lang="sr-Latn-R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</a:t>
            </a:r>
            <a:r>
              <a:rPr lang="sr-Latn-R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Budd-Chiari</a:t>
            </a:r>
            <a:endParaRPr lang="sr-Cyrl-C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80000"/>
              </a:lnSpc>
              <a:buNone/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 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Symptoms 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and signs of primary disease</a:t>
            </a: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785786" y="357166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" sz="3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Symptoms and signs of erythrocytosis ( PV 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500826" y="2214554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sz="36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Erythrocytosis</a:t>
            </a:r>
            <a:endParaRPr lang="en-US" sz="36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4" name="Content Placeholder 3" descr="C:\Documents and Settings\Korisnik\Desktop\New Folder 1\Polycythemia%20ruba%20vera-dark%20color%20of%20skin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282" y="1857364"/>
            <a:ext cx="4786346" cy="2786082"/>
          </a:xfrm>
          <a:prstGeom prst="rect">
            <a:avLst/>
          </a:prstGeom>
          <a:noFill/>
        </p:spPr>
      </p:pic>
      <p:pic>
        <p:nvPicPr>
          <p:cNvPr id="2050" name="Picture 2" descr="C:\Documents and Settings\Korisnik\Desktop\New Folder 1\8708175_f52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1857364"/>
            <a:ext cx="3357586" cy="2714644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-285776"/>
            <a:ext cx="8229600" cy="1143000"/>
          </a:xfrm>
        </p:spPr>
        <p:txBody>
          <a:bodyPr/>
          <a:lstStyle/>
          <a:p>
            <a:r>
              <a:rPr lang="en" sz="36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Erythrocytosis</a:t>
            </a:r>
            <a:endParaRPr lang="en-US" sz="36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928794" y="785794"/>
            <a:ext cx="5494289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57158" y="5719251"/>
            <a:ext cx="878684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sz="2000" dirty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Erythromelalgia 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 a patient with long-term 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PV</a:t>
            </a:r>
            <a:endParaRPr lang="sr-Latn-RS" sz="2000" dirty="0" smtClean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80000"/>
              </a:lnSpc>
            </a:pPr>
            <a:r>
              <a:rPr lang="sr-Latn-R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eripheral 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vascular disease 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(art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 thrombosis ) - ischemia of the fingers accompanied by pain with palpable pulses</a:t>
            </a:r>
            <a:endParaRPr lang="sr-Latn-R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"burning" pain in the fingers, goes away with 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cooling</a:t>
            </a:r>
            <a:endParaRPr lang="en-US" sz="24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138" y="142860"/>
            <a:ext cx="8229600" cy="1143000"/>
          </a:xfrm>
        </p:spPr>
        <p:txBody>
          <a:bodyPr/>
          <a:lstStyle/>
          <a:p>
            <a:r>
              <a:rPr lang="en" sz="36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Hyperviscosity </a:t>
            </a:r>
            <a:r>
              <a:rPr lang="en" sz="36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syndrome</a:t>
            </a:r>
            <a:endParaRPr lang="en-US" sz="36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53578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Hyperviscosity 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syndrome</a:t>
            </a:r>
            <a:r>
              <a:rPr lang="sr-Latn-R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is 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caused by an increase in blood viscosity due to an increased number of 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Er 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Le or plasma 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components</a:t>
            </a:r>
            <a:r>
              <a:rPr lang="sr-Latn-R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most 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often 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Ig</a:t>
            </a:r>
            <a:r>
              <a:rPr lang="sr-Latn-R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80000"/>
              </a:lnSpc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Presence of "M component" </a:t>
            </a:r>
            <a:r>
              <a:rPr lang="sr-Latn-R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–paraprotein 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(so-called 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"sticky blood"): serum becomes 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4</a:t>
            </a:r>
            <a:r>
              <a:rPr lang="sr-Latn-R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times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more viscous (especially in IgG3 and IgA MM and 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hypergammaglobulinemia</a:t>
            </a:r>
            <a:r>
              <a:rPr lang="sr-Latn-R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sr-Cyrl-R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80000"/>
              </a:lnSpc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Erythrocytosis ( PV )</a:t>
            </a:r>
          </a:p>
          <a:p>
            <a:pPr>
              <a:lnSpc>
                <a:spcPct val="80000"/>
              </a:lnSpc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Hyperleukocytosis 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acute leukemia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): </a:t>
            </a:r>
            <a:r>
              <a:rPr lang="en" sz="2000" i="1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pulmonary leukostasis 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 dyspnea, cough, </a:t>
            </a:r>
            <a:r>
              <a:rPr lang="en" sz="2000" i="1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cerebral leukostasis 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 confusion, paresis of cranial nerves, </a:t>
            </a:r>
            <a:r>
              <a:rPr lang="en" sz="2000" i="1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loss of vision </a:t>
            </a:r>
            <a:r>
              <a:rPr lang="en" sz="2000" i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 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retinal hemorrhage or thrombosis of central retina</a:t>
            </a:r>
            <a:endParaRPr lang="sr-Cyrl-C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headache</a:t>
            </a:r>
            <a:endParaRPr lang="en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confusion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dizziness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buzzing in 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ears</a:t>
            </a:r>
            <a:endParaRPr lang="en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scotoma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diplopia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thrombosis (arterial, venous): retinopathy, encephalopathy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Feeling of shortness of breath, chest pain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hypertension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91474" y="476672"/>
            <a:ext cx="4473019" cy="7017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 eaLnBrk="0" hangingPunct="0">
              <a:lnSpc>
                <a:spcPct val="110000"/>
              </a:lnSpc>
              <a:defRPr/>
            </a:pPr>
            <a:r>
              <a:rPr lang="sr-Latn-RS" sz="3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</a:t>
            </a:r>
            <a:r>
              <a:rPr lang="en-US" sz="3600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isorders</a:t>
            </a:r>
            <a:r>
              <a:rPr lang="en-US" sz="3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3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leukocytes</a:t>
            </a:r>
            <a:endParaRPr lang="en" sz="36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31640" y="1988840"/>
            <a:ext cx="61926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sr-Latn-RS" sz="2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Benign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sr-Latn-RS" sz="2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Malignant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sr-Latn-RS" sz="2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sr-Latn-RS" sz="28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sr-Latn-RS" sz="2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Qualitative (disorder of function)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sr-Latn-RS" sz="28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Quantitative (number disorder</a:t>
            </a:r>
            <a:r>
              <a:rPr lang="sr-Latn-RS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-US" sz="2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8613741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285720" y="1643050"/>
            <a:ext cx="4929222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 wrap="square">
            <a:spAutoFit/>
          </a:bodyPr>
          <a:lstStyle/>
          <a:p>
            <a:pPr algn="just" eaLnBrk="0" hangingPunct="0">
              <a:lnSpc>
                <a:spcPct val="110000"/>
              </a:lnSpc>
              <a:defRPr/>
            </a:pPr>
            <a:endParaRPr lang="sr-Latn-CS" sz="4000" b="1" dirty="0">
              <a:solidFill>
                <a:srgbClr val="FFFF00"/>
              </a:solidFill>
              <a:latin typeface="Tahoma" pitchFamily="34" charset="0"/>
            </a:endParaRPr>
          </a:p>
          <a:p>
            <a:pPr algn="just" eaLnBrk="0" hangingPunct="0">
              <a:lnSpc>
                <a:spcPct val="110000"/>
              </a:lnSpc>
              <a:defRPr/>
            </a:pPr>
            <a:r>
              <a:rPr lang="sr-Latn-R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</a:t>
            </a:r>
            <a:r>
              <a:rPr lang="en-US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educed </a:t>
            </a:r>
            <a:r>
              <a:rPr 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number </a:t>
            </a:r>
            <a:r>
              <a:rPr lang="en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  <a:endParaRPr lang="en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 eaLnBrk="0" hangingPunct="0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en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Neutropenia</a:t>
            </a:r>
          </a:p>
          <a:p>
            <a:pPr algn="just" eaLnBrk="0" hangingPunct="0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en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Lymphocytopenia</a:t>
            </a:r>
          </a:p>
          <a:p>
            <a:pPr algn="just" eaLnBrk="0" hangingPunct="0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en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Monocytopenia</a:t>
            </a:r>
          </a:p>
          <a:p>
            <a:pPr algn="just" eaLnBrk="0" hangingPunct="0">
              <a:lnSpc>
                <a:spcPct val="110000"/>
              </a:lnSpc>
              <a:defRPr/>
            </a:pPr>
            <a:endParaRPr lang="sr-Cyrl-CS" sz="3200" dirty="0">
              <a:latin typeface="+mj-lt"/>
            </a:endParaRPr>
          </a:p>
          <a:p>
            <a:pPr algn="just" eaLnBrk="0" hangingPunct="0">
              <a:lnSpc>
                <a:spcPct val="110000"/>
              </a:lnSpc>
              <a:defRPr/>
            </a:pPr>
            <a:endParaRPr lang="sr-Cyrl-CS" sz="4000" dirty="0">
              <a:solidFill>
                <a:srgbClr val="99FF33"/>
              </a:solidFill>
              <a:latin typeface="Tahom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0882" y="642918"/>
            <a:ext cx="4951677" cy="7355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 eaLnBrk="0" hangingPunct="0">
              <a:lnSpc>
                <a:spcPct val="110000"/>
              </a:lnSpc>
              <a:defRPr/>
            </a:pPr>
            <a:r>
              <a:rPr lang="sr-Latn-RS" sz="4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</a:t>
            </a:r>
            <a:r>
              <a:rPr lang="en-US" sz="4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isorders</a:t>
            </a:r>
            <a:r>
              <a:rPr lang="en-US" sz="4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of leukocytes</a:t>
            </a:r>
            <a:endParaRPr lang="en" sz="4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44282" y="2276872"/>
            <a:ext cx="3110147" cy="2259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 eaLnBrk="0" hangingPunct="0">
              <a:lnSpc>
                <a:spcPct val="110000"/>
              </a:lnSpc>
              <a:defRPr/>
            </a:pPr>
            <a:r>
              <a:rPr lang="en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Increase the number:</a:t>
            </a:r>
          </a:p>
          <a:p>
            <a:pPr algn="just" eaLnBrk="0" hangingPunct="0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en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Neutrophilia</a:t>
            </a:r>
          </a:p>
          <a:p>
            <a:pPr algn="just" eaLnBrk="0" hangingPunct="0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en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Lymphocytosis</a:t>
            </a:r>
          </a:p>
          <a:p>
            <a:pPr algn="just" eaLnBrk="0" hangingPunct="0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en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Monocytosis</a:t>
            </a:r>
          </a:p>
        </p:txBody>
      </p:sp>
    </p:spTree>
    <p:extLst>
      <p:ext uri="{BB962C8B-B14F-4D97-AF65-F5344CB8AC3E}">
        <p14:creationId xmlns:p14="http://schemas.microsoft.com/office/powerpoint/2010/main" val="4239504579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en" sz="36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Symptoms and signs of leukocyte disorders</a:t>
            </a:r>
            <a:endParaRPr lang="sr-Latn-CS" sz="36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071546"/>
            <a:ext cx="8207375" cy="5103829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en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Symptoms </a:t>
            </a:r>
            <a:r>
              <a:rPr lang="en" sz="2400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granulocytopenia </a:t>
            </a:r>
            <a:r>
              <a:rPr lang="en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</a:p>
          <a:p>
            <a:pPr>
              <a:lnSpc>
                <a:spcPct val="90000"/>
              </a:lnSpc>
            </a:pPr>
            <a:r>
              <a:rPr lang="en" sz="24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fever</a:t>
            </a:r>
            <a:endParaRPr lang="en" sz="24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90000"/>
              </a:lnSpc>
            </a:pPr>
            <a:r>
              <a:rPr lang="en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signs of infection of affected tissues and organs</a:t>
            </a:r>
          </a:p>
          <a:p>
            <a:pPr>
              <a:buNone/>
            </a:pPr>
            <a:r>
              <a:rPr lang="en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Symptoms and signs </a:t>
            </a:r>
            <a:r>
              <a:rPr lang="en" sz="2400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neutropenia </a:t>
            </a:r>
            <a:r>
              <a:rPr lang="en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(due to infection):</a:t>
            </a:r>
          </a:p>
          <a:p>
            <a:r>
              <a:rPr lang="en" sz="24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fever</a:t>
            </a:r>
            <a:endParaRPr lang="en" sz="24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mouth ulcers,</a:t>
            </a:r>
          </a:p>
          <a:p>
            <a:r>
              <a:rPr lang="en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dysuric complaints,</a:t>
            </a:r>
          </a:p>
          <a:p>
            <a:r>
              <a:rPr lang="en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pains when swallowing</a:t>
            </a:r>
          </a:p>
          <a:p>
            <a:r>
              <a:rPr lang="en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sepsis</a:t>
            </a:r>
            <a:r>
              <a:rPr lang="en" sz="2400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en-US" sz="24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90000"/>
              </a:lnSpc>
              <a:buNone/>
            </a:pPr>
            <a:r>
              <a:rPr lang="en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Symptoms </a:t>
            </a:r>
            <a:r>
              <a:rPr lang="en" sz="2400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lymphocytopenia and monocytopenia </a:t>
            </a:r>
            <a:r>
              <a:rPr lang="en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</a:p>
          <a:p>
            <a:pPr>
              <a:lnSpc>
                <a:spcPct val="90000"/>
              </a:lnSpc>
            </a:pPr>
            <a:r>
              <a:rPr lang="en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signs of infection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6"/>
          <p:cNvSpPr>
            <a:spLocks noChangeArrowheads="1"/>
          </p:cNvSpPr>
          <p:nvPr/>
        </p:nvSpPr>
        <p:spPr bwMode="auto">
          <a:xfrm>
            <a:off x="285720" y="214290"/>
            <a:ext cx="8418513" cy="6383062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/>
            <a:endParaRPr lang="sr-Latn-CS" sz="800" b="1" dirty="0"/>
          </a:p>
          <a:p>
            <a:pPr algn="just"/>
            <a:endParaRPr lang="sr-Latn-CS" sz="400" b="1" dirty="0"/>
          </a:p>
          <a:p>
            <a:pPr algn="just">
              <a:buClr>
                <a:srgbClr val="FF7575"/>
              </a:buClr>
            </a:pPr>
            <a:endParaRPr lang="sr-Latn-CS" sz="1600" b="1" dirty="0"/>
          </a:p>
          <a:p>
            <a:pPr algn="just">
              <a:buClr>
                <a:srgbClr val="FF7575"/>
              </a:buClr>
              <a:buFont typeface="Wingdings" pitchFamily="2" charset="2"/>
              <a:buNone/>
            </a:pPr>
            <a:endParaRPr lang="sr-Latn-CS" sz="400" b="1" dirty="0"/>
          </a:p>
          <a:p>
            <a:pPr lvl="1" algn="just">
              <a:buClr>
                <a:srgbClr val="FF7575"/>
              </a:buClr>
            </a:pPr>
            <a:r>
              <a:rPr lang="en" sz="1600" b="1" dirty="0"/>
              <a:t> </a:t>
            </a:r>
            <a:endParaRPr lang="sr-Cyrl-CS" sz="1600" b="1" dirty="0"/>
          </a:p>
          <a:p>
            <a:pPr lvl="1" algn="just">
              <a:buClr>
                <a:srgbClr val="FF7575"/>
              </a:buClr>
            </a:pPr>
            <a:endParaRPr lang="sr-Cyrl-CS" sz="1600" b="1" dirty="0"/>
          </a:p>
          <a:p>
            <a:pPr lvl="1" algn="just">
              <a:buClr>
                <a:srgbClr val="FF7575"/>
              </a:buClr>
            </a:pPr>
            <a:endParaRPr lang="sr-Cyrl-CS" sz="2000" dirty="0"/>
          </a:p>
          <a:p>
            <a:pPr lvl="1" algn="just">
              <a:buClr>
                <a:srgbClr val="FF7575"/>
              </a:buClr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Patient identity data (administrative data)</a:t>
            </a:r>
          </a:p>
          <a:p>
            <a:pPr lvl="1" algn="just">
              <a:buClr>
                <a:srgbClr val="FF7575"/>
              </a:buClr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Current illness 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n" sz="2000" i="1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Anamnesis morbi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2" algn="just">
              <a:buClr>
                <a:srgbClr val="FF7575"/>
              </a:buClr>
            </a:pPr>
            <a:r>
              <a:rPr lang="sr-Latn-R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 M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ain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Complaint </a:t>
            </a:r>
            <a:r>
              <a:rPr lang="sr-Latn-R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Presenting Complaint</a:t>
            </a:r>
            <a:r>
              <a:rPr lang="sr-Latn-R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-U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2" algn="just">
              <a:buClr>
                <a:srgbClr val="FF7575"/>
              </a:buClr>
            </a:pPr>
            <a:r>
              <a:rPr lang="sr-Latn-R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 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Closer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more precise 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anamnesis</a:t>
            </a:r>
            <a:r>
              <a:rPr lang="sr-Latn-R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History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Presenting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Complaint</a:t>
            </a:r>
            <a:r>
              <a:rPr lang="sr-Latn-R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-U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1" algn="just">
              <a:buClr>
                <a:srgbClr val="FF7575"/>
              </a:buClr>
            </a:pP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Anamnesis 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by 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systems</a:t>
            </a:r>
            <a:r>
              <a:rPr lang="sr-Latn-R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Review of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Systems</a:t>
            </a:r>
            <a:r>
              <a:rPr lang="sr-Latn-R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-U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2" algn="just">
              <a:buClr>
                <a:srgbClr val="FF7575"/>
              </a:buClr>
            </a:pP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General 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phenomena</a:t>
            </a:r>
            <a:endParaRPr lang="sr-Latn-C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2" algn="just">
              <a:buClr>
                <a:srgbClr val="FF7575"/>
              </a:buClr>
            </a:pP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Respiratory 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system</a:t>
            </a:r>
            <a:endParaRPr lang="sr-Latn-C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2" algn="just">
              <a:buClr>
                <a:srgbClr val="FF7575"/>
              </a:buClr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Cardiovascular system</a:t>
            </a:r>
            <a:endParaRPr lang="sr-Latn-C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2" algn="just">
              <a:buClr>
                <a:srgbClr val="FF7575"/>
              </a:buClr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Gastrointestinal system</a:t>
            </a:r>
            <a:endParaRPr lang="sr-Latn-C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2" algn="just">
              <a:buClr>
                <a:srgbClr val="FF7575"/>
              </a:buClr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Hematopoietic system</a:t>
            </a:r>
            <a:endParaRPr lang="sr-Latn-C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2" algn="just">
              <a:buClr>
                <a:srgbClr val="FF7575"/>
              </a:buClr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Endocrine system</a:t>
            </a:r>
            <a:endParaRPr lang="sr-Latn-C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2" algn="just">
              <a:buClr>
                <a:srgbClr val="FF7575"/>
              </a:buClr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Urogenital system</a:t>
            </a:r>
            <a:endParaRPr lang="sr-Latn-C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2" algn="just">
              <a:buClr>
                <a:srgbClr val="FF7575"/>
              </a:buClr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Locomotive system</a:t>
            </a:r>
            <a:endParaRPr lang="sr-Latn-C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2" algn="just">
              <a:buClr>
                <a:srgbClr val="FF7575"/>
              </a:buClr>
            </a:pPr>
            <a:r>
              <a:rPr lang="sr-Latn-R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entral 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nervous system</a:t>
            </a:r>
            <a:endParaRPr lang="sr-Latn-C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1" algn="just">
              <a:buClr>
                <a:srgbClr val="FF7575"/>
              </a:buClr>
            </a:pP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Personal history (</a:t>
            </a:r>
            <a:r>
              <a:rPr lang="en" sz="2000" i="1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Anamnaesis vitae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r>
              <a:rPr lang="sr-Latn-R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Past Medical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History</a:t>
            </a:r>
            <a:r>
              <a:rPr lang="sr-Latn-R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-U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1" algn="just">
              <a:buClr>
                <a:srgbClr val="FF7575"/>
              </a:buClr>
            </a:pP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Family 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history 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n" sz="2000" i="1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Anamnaesis familliae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1" algn="just">
              <a:buClr>
                <a:srgbClr val="FF7575"/>
              </a:buClr>
            </a:pP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Social epidemiological survey</a:t>
            </a:r>
            <a:r>
              <a:rPr lang="sr-Latn-R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Social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History</a:t>
            </a:r>
            <a:r>
              <a:rPr lang="sr-Latn-R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-U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1" algn="just">
              <a:buClr>
                <a:srgbClr val="FF7575"/>
              </a:buClr>
            </a:pPr>
            <a:endParaRPr lang="sr-Latn-C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332656"/>
            <a:ext cx="72728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36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ANAMNESIS</a:t>
            </a:r>
            <a:endParaRPr lang="en-US" sz="36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sz="36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Symptoms and signs of leukocyte disorders</a:t>
            </a:r>
            <a:endParaRPr lang="en-US" sz="36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Symptoms </a:t>
            </a:r>
            <a:r>
              <a:rPr lang="en" sz="2400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leukocytosis </a:t>
            </a:r>
            <a:r>
              <a:rPr lang="en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 most often they do not exist, but they can occur: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</a:t>
            </a:r>
            <a:r>
              <a:rPr lang="en" sz="24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riapism</a:t>
            </a:r>
            <a:r>
              <a:rPr lang="sr-Latn-RS" sz="24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en" sz="24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90000"/>
              </a:lnSpc>
            </a:pPr>
            <a:r>
              <a:rPr lang="en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gingival infiltration,</a:t>
            </a:r>
          </a:p>
          <a:p>
            <a:pPr>
              <a:lnSpc>
                <a:spcPct val="90000"/>
              </a:lnSpc>
            </a:pPr>
            <a:r>
              <a:rPr lang="en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stroke symptoms, etc</a:t>
            </a:r>
          </a:p>
          <a:p>
            <a:pPr>
              <a:lnSpc>
                <a:spcPct val="90000"/>
              </a:lnSpc>
            </a:pPr>
            <a:r>
              <a:rPr lang="en" sz="2400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Infiltration of bone marrow and organs by malignant cells:</a:t>
            </a:r>
          </a:p>
          <a:p>
            <a:pPr>
              <a:lnSpc>
                <a:spcPct val="90000"/>
              </a:lnSpc>
            </a:pPr>
            <a:r>
              <a:rPr lang="en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Bone pain, osteolytic lesions,</a:t>
            </a:r>
          </a:p>
          <a:p>
            <a:pPr>
              <a:lnSpc>
                <a:spcPct val="90000"/>
              </a:lnSpc>
            </a:pPr>
            <a:r>
              <a:rPr lang="en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Enlargement of lymph nodes,</a:t>
            </a:r>
          </a:p>
          <a:p>
            <a:pPr>
              <a:lnSpc>
                <a:spcPct val="90000"/>
              </a:lnSpc>
            </a:pPr>
            <a:r>
              <a:rPr lang="en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splenomegaly,</a:t>
            </a:r>
          </a:p>
          <a:p>
            <a:pPr>
              <a:lnSpc>
                <a:spcPct val="90000"/>
              </a:lnSpc>
            </a:pPr>
            <a:r>
              <a:rPr lang="en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hepatomegaly</a:t>
            </a:r>
          </a:p>
          <a:p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229600" cy="1143000"/>
          </a:xfrm>
        </p:spPr>
        <p:txBody>
          <a:bodyPr/>
          <a:lstStyle/>
          <a:p>
            <a:r>
              <a:rPr lang="en" sz="3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Disorders of hemostasis</a:t>
            </a:r>
            <a:endParaRPr lang="en-US" sz="36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600200"/>
            <a:ext cx="7500990" cy="4525963"/>
          </a:xfrm>
        </p:spPr>
        <p:txBody>
          <a:bodyPr/>
          <a:lstStyle/>
          <a:p>
            <a:pPr>
              <a:buNone/>
            </a:pPr>
            <a:r>
              <a:rPr lang="en" sz="2400" dirty="0"/>
              <a:t>  </a:t>
            </a:r>
            <a:r>
              <a:rPr lang="en" sz="24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1. </a:t>
            </a:r>
            <a:r>
              <a:rPr lang="en" sz="28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Hemorrhagic syndromes</a:t>
            </a:r>
          </a:p>
          <a:p>
            <a:r>
              <a:rPr lang="en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Vasculopathies</a:t>
            </a:r>
          </a:p>
          <a:p>
            <a:r>
              <a:rPr lang="en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Coagulopathy</a:t>
            </a:r>
          </a:p>
          <a:p>
            <a:r>
              <a:rPr lang="en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Thrombocytopathies</a:t>
            </a:r>
          </a:p>
          <a:p>
            <a:pPr>
              <a:buNone/>
            </a:pPr>
            <a:endParaRPr lang="sr-Cyrl-CS" sz="2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None/>
            </a:pPr>
            <a:r>
              <a:rPr lang="en" sz="28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2. Thrombosis</a:t>
            </a:r>
            <a:endParaRPr lang="en-US" sz="2800" b="1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609743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229600" cy="1143000"/>
          </a:xfrm>
        </p:spPr>
        <p:txBody>
          <a:bodyPr/>
          <a:lstStyle/>
          <a:p>
            <a:r>
              <a:rPr lang="en" sz="36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Symptoms and signs of hemorrhagic syndrome</a:t>
            </a:r>
            <a:endParaRPr lang="en-US" sz="36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7504" y="1214422"/>
            <a:ext cx="5976664" cy="442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>
              <a:lnSpc>
                <a:spcPct val="110000"/>
              </a:lnSpc>
              <a:buFontTx/>
              <a:buChar char="-"/>
              <a:defRPr/>
            </a:pPr>
            <a:endParaRPr lang="sr-Cyrl-CS" sz="2800" dirty="0">
              <a:latin typeface="Tahoma" pitchFamily="34" charset="0"/>
            </a:endParaRPr>
          </a:p>
          <a:p>
            <a:pPr eaLnBrk="0" hangingPunct="0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en" sz="2600" dirty="0">
                <a:latin typeface="+mn-lt"/>
              </a:rPr>
              <a:t> </a:t>
            </a:r>
            <a:r>
              <a:rPr lang="en" sz="2200" dirty="0" smtClean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Epistaxis</a:t>
            </a:r>
            <a:r>
              <a:rPr lang="sr-Latn-R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from the nose</a:t>
            </a:r>
            <a:endParaRPr lang="en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0" hangingPunct="0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en" sz="2200" dirty="0" smtClean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Hemoptysis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</a:rPr>
              <a:t> 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expectoration of blood or blood-tinged sputum </a:t>
            </a:r>
            <a:endParaRPr lang="en" sz="16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0" hangingPunct="0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en" sz="2200" dirty="0" smtClean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Hematuria</a:t>
            </a:r>
            <a:r>
              <a:rPr lang="sr-Latn-R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blood 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or red blood cells in the urine</a:t>
            </a:r>
            <a:r>
              <a:rPr lang="sr-Latn-RS" sz="16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en" sz="16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0" hangingPunct="0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en" sz="2200" dirty="0" smtClean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Melena</a:t>
            </a:r>
            <a:r>
              <a:rPr lang="sr-Latn-R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/>
              <a:t> </a:t>
            </a:r>
            <a:r>
              <a:rPr lang="en-US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Black colored stools</a:t>
            </a:r>
            <a:endParaRPr lang="sr-Latn-RS" sz="16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0" hangingPunct="0">
              <a:lnSpc>
                <a:spcPct val="110000"/>
              </a:lnSpc>
              <a:defRPr/>
            </a:pPr>
            <a:r>
              <a:rPr lang="en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(60ml of blood for 1 black stool, 200ml of melena)</a:t>
            </a:r>
          </a:p>
          <a:p>
            <a:pPr eaLnBrk="0" hangingPunct="0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en" sz="2200" dirty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Hematemesis</a:t>
            </a:r>
            <a:r>
              <a:rPr lang="en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vomiting 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of </a:t>
            </a:r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blood,</a:t>
            </a:r>
            <a:r>
              <a:rPr lang="sr-Latn-R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„</a:t>
            </a:r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coffee grounds</a:t>
            </a:r>
            <a:r>
              <a:rPr lang="sr-Latn-R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“</a:t>
            </a:r>
          </a:p>
          <a:p>
            <a:pPr eaLnBrk="0" hangingPunct="0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sr-Latn-RS" sz="2200" dirty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</a:t>
            </a:r>
            <a:r>
              <a:rPr lang="en" sz="2200" dirty="0" smtClean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emarthrosis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Bleeding into a joint</a:t>
            </a:r>
            <a:r>
              <a:rPr lang="en-US" sz="2400" dirty="0"/>
              <a:t> </a:t>
            </a:r>
            <a:endParaRPr lang="en" sz="22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0" hangingPunct="0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en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Prolonged bleeding after tooth extraction, tonsillectomy, injury</a:t>
            </a:r>
          </a:p>
          <a:p>
            <a:pPr eaLnBrk="0" hangingPunct="0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en" sz="2200" dirty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Hematochezia</a:t>
            </a:r>
            <a:r>
              <a:rPr lang="en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(bright red blood from the rectum)</a:t>
            </a:r>
          </a:p>
        </p:txBody>
      </p:sp>
      <p:sp>
        <p:nvSpPr>
          <p:cNvPr id="6" name="Rectangle 5"/>
          <p:cNvSpPr/>
          <p:nvPr/>
        </p:nvSpPr>
        <p:spPr>
          <a:xfrm>
            <a:off x="5724128" y="1248100"/>
            <a:ext cx="3312368" cy="2597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>
              <a:lnSpc>
                <a:spcPct val="110000"/>
              </a:lnSpc>
              <a:defRPr/>
            </a:pPr>
            <a:r>
              <a:rPr lang="en" sz="2800" dirty="0"/>
              <a:t> </a:t>
            </a:r>
          </a:p>
          <a:p>
            <a:pPr algn="just" eaLnBrk="0" hangingPunct="0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en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Purpura(petechiae</a:t>
            </a:r>
            <a:r>
              <a:rPr lang="en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ecchymoses)</a:t>
            </a:r>
          </a:p>
          <a:p>
            <a:pPr algn="just" eaLnBrk="0" hangingPunct="0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en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hematomas</a:t>
            </a:r>
          </a:p>
          <a:p>
            <a:pPr algn="just" eaLnBrk="0" hangingPunct="0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en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suffusion</a:t>
            </a:r>
            <a:r>
              <a:rPr lang="en-US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Bleeding on the surface of the eye, below the conjunctiva-eyelid-mucosa of the eye</a:t>
            </a:r>
            <a:endParaRPr lang="en" sz="16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Box 1"/>
          <p:cNvSpPr txBox="1">
            <a:spLocks noChangeArrowheads="1"/>
          </p:cNvSpPr>
          <p:nvPr/>
        </p:nvSpPr>
        <p:spPr bwMode="auto">
          <a:xfrm>
            <a:off x="1020114" y="298478"/>
            <a:ext cx="722127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" altLang="en-US" sz="3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Clinical </a:t>
            </a:r>
            <a:r>
              <a:rPr lang="sr-Latn-RS" altLang="en-US" sz="3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presentation </a:t>
            </a:r>
          </a:p>
          <a:p>
            <a:pPr algn="ctr" eaLnBrk="1" hangingPunct="1"/>
            <a:r>
              <a:rPr lang="en" altLang="en-US" sz="3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(the </a:t>
            </a:r>
            <a:r>
              <a:rPr lang="en" altLang="en-US" sz="3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most common forms </a:t>
            </a:r>
            <a:r>
              <a:rPr lang="sr-Latn-RS" altLang="en-US" sz="3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</a:t>
            </a:r>
            <a:r>
              <a:rPr lang="en" altLang="en-US" sz="3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bleeding)</a:t>
            </a:r>
            <a:endParaRPr lang="en-US" altLang="en-US" sz="3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5843" name="TextBox 3"/>
          <p:cNvSpPr txBox="1">
            <a:spLocks noChangeArrowheads="1"/>
          </p:cNvSpPr>
          <p:nvPr/>
        </p:nvSpPr>
        <p:spPr bwMode="auto">
          <a:xfrm>
            <a:off x="357188" y="2857500"/>
            <a:ext cx="39290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en-US" altLang="en-US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/>
            <a:endParaRPr lang="en-US" altLang="en-US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357688" y="1785938"/>
            <a:ext cx="4689498" cy="507206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</a:t>
            </a:r>
            <a:r>
              <a:rPr lang="en-US" sz="2200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leeding</a:t>
            </a:r>
            <a:r>
              <a:rPr lang="sr-Latn-R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 </a:t>
            </a: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</a:t>
            </a: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kin 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and mucous membranes </a:t>
            </a:r>
            <a:endParaRPr lang="sr-Latn-RS" sz="22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(in 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form of </a:t>
            </a:r>
            <a:r>
              <a:rPr 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petechiae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ecchymosis, </a:t>
            </a: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purpura)</a:t>
            </a:r>
            <a:endParaRPr lang="en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 eaLnBrk="1" hangingPunct="1">
              <a:defRPr/>
            </a:pP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 eaLnBrk="1" hangingPunct="1">
              <a:defRPr/>
            </a:pP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GIT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</a:t>
            </a: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 eaLnBrk="1" hangingPunct="1">
              <a:defRPr/>
            </a:pP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 eaLnBrk="1" hangingPunct="1">
              <a:defRPr/>
            </a:pP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Genitourinary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tract</a:t>
            </a: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 eaLnBrk="1" hangingPunct="1">
              <a:defRPr/>
            </a:pP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 eaLnBrk="1" hangingPunct="1">
              <a:defRPr/>
            </a:pP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Epistaxis</a:t>
            </a: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 </a:t>
            </a:r>
            <a:r>
              <a:rPr 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from the nose</a:t>
            </a:r>
          </a:p>
          <a:p>
            <a:pPr algn="just" eaLnBrk="1" hangingPunct="1">
              <a:defRPr/>
            </a:pP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 eaLnBrk="1" hangingPunct="1">
              <a:defRPr/>
            </a:pP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Hemoptysis</a:t>
            </a: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expectoration </a:t>
            </a:r>
            <a:r>
              <a:rPr 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blood or blood-tinged sputum from the lungs or tracheobronchial </a:t>
            </a:r>
            <a:r>
              <a:rPr lang="en-US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tree</a:t>
            </a:r>
            <a:endParaRPr lang="en-US" sz="16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14313" y="2357438"/>
            <a:ext cx="3500437" cy="321468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Thrombocytopenia</a:t>
            </a: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Qualitative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disorder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platelets</a:t>
            </a: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Vascular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disorders</a:t>
            </a: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3786188" y="3643313"/>
            <a:ext cx="571500" cy="484187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91207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Box 1"/>
          <p:cNvSpPr txBox="1">
            <a:spLocks noChangeArrowheads="1"/>
          </p:cNvSpPr>
          <p:nvPr/>
        </p:nvSpPr>
        <p:spPr bwMode="auto">
          <a:xfrm>
            <a:off x="732082" y="332656"/>
            <a:ext cx="722127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" altLang="en-US" sz="3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Clinical </a:t>
            </a:r>
            <a:r>
              <a:rPr lang="sr-Latn-RS" altLang="en-US" sz="3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presentation </a:t>
            </a:r>
          </a:p>
          <a:p>
            <a:pPr algn="ctr" eaLnBrk="1" hangingPunct="1"/>
            <a:r>
              <a:rPr lang="en" altLang="en-US" sz="3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(the most common forms </a:t>
            </a:r>
            <a:r>
              <a:rPr lang="sr-Latn-RS" altLang="en-US" sz="3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</a:t>
            </a:r>
            <a:r>
              <a:rPr lang="en" altLang="en-US" sz="3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</a:t>
            </a:r>
            <a:r>
              <a:rPr lang="en" altLang="en-US" sz="3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" altLang="en-US" sz="36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4313" y="2786063"/>
            <a:ext cx="3357562" cy="30718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Hereditary 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lack </a:t>
            </a: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coagulation</a:t>
            </a: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factors (hemophilia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A, B)</a:t>
            </a:r>
          </a:p>
          <a:p>
            <a:pPr eaLnBrk="1" hangingPunct="1">
              <a:defRPr/>
            </a:pP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Patients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on the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anticoagulant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therapy</a:t>
            </a: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0" y="2000250"/>
            <a:ext cx="4357688" cy="38576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deep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tissues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and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joints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certain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time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after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injuries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</a:p>
          <a:p>
            <a:pPr eaLnBrk="1" hangingPunct="1">
              <a:defRPr/>
            </a:pP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Hemarthrosis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hemophilia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</a:p>
          <a:p>
            <a:pPr eaLnBrk="1" hangingPunct="1">
              <a:defRPr/>
            </a:pP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</a:t>
            </a:r>
          </a:p>
          <a:p>
            <a:pPr eaLnBrk="1" hangingPunct="1">
              <a:defRPr/>
            </a:pP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Deep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hematomas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</a:t>
            </a:r>
          </a:p>
          <a:p>
            <a:pPr eaLnBrk="1" hangingPunct="1">
              <a:defRPr/>
            </a:pP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Retroperitoneally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</a:t>
            </a: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</p:txBody>
      </p:sp>
      <p:sp>
        <p:nvSpPr>
          <p:cNvPr id="6" name="Right Arrow 5"/>
          <p:cNvSpPr/>
          <p:nvPr/>
        </p:nvSpPr>
        <p:spPr>
          <a:xfrm>
            <a:off x="3857625" y="4000500"/>
            <a:ext cx="642938" cy="48418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25476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Box 1"/>
          <p:cNvSpPr txBox="1">
            <a:spLocks noChangeArrowheads="1"/>
          </p:cNvSpPr>
          <p:nvPr/>
        </p:nvSpPr>
        <p:spPr bwMode="auto">
          <a:xfrm>
            <a:off x="900113" y="215900"/>
            <a:ext cx="764381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" altLang="en-US" sz="3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Hemorrhagic dermatological </a:t>
            </a:r>
            <a:r>
              <a:rPr lang="en" altLang="en-US" sz="3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lesions</a:t>
            </a:r>
            <a:endParaRPr lang="en-US" altLang="en-US" sz="36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7891" name="TextBox 2"/>
          <p:cNvSpPr txBox="1">
            <a:spLocks noChangeArrowheads="1"/>
          </p:cNvSpPr>
          <p:nvPr/>
        </p:nvSpPr>
        <p:spPr bwMode="auto">
          <a:xfrm>
            <a:off x="273050" y="1003300"/>
            <a:ext cx="86042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 into the 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skin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"Purpura" - extravasation of blood from the blood vessels of the skin, mucous membrane, subcutaneous tissue</a:t>
            </a:r>
            <a:r>
              <a:rPr lang="en-U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57188" y="3071813"/>
            <a:ext cx="2786062" cy="13430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According to the size of the skin lesions</a:t>
            </a:r>
            <a:endParaRPr lang="en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027488" y="2781300"/>
            <a:ext cx="5005387" cy="235743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457200" indent="-457200" eaLnBrk="1" hangingPunct="1">
              <a:defRPr/>
            </a:pPr>
            <a:r>
              <a:rPr lang="sr-Latn-RS" sz="2200" b="1" i="1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</a:t>
            </a:r>
            <a:r>
              <a:rPr lang="en-US" sz="2200" b="1" i="1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etechiae</a:t>
            </a:r>
            <a:r>
              <a:rPr 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lesion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diameter up to 2mm</a:t>
            </a:r>
            <a:endParaRPr lang="sr-Cyrl-R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eaLnBrk="1" hangingPunct="1">
              <a:defRPr/>
            </a:pPr>
            <a:r>
              <a:rPr lang="en" sz="2200" b="1" i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Purpur</a:t>
            </a:r>
            <a:r>
              <a:rPr lang="sr-Latn-RS" sz="2200" b="1" i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</a:t>
            </a:r>
            <a:r>
              <a:rPr lang="en" sz="2200" b="1" i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lesion diameter 2mm-1cm</a:t>
            </a:r>
            <a:endParaRPr lang="sr-Cyrl-R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>
              <a:defRPr/>
            </a:pPr>
            <a:r>
              <a:rPr lang="en-US" sz="2200" b="1" i="1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ecchymos</a:t>
            </a:r>
            <a:r>
              <a:rPr lang="sr-Latn-RS" sz="2200" b="1" i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</a:t>
            </a:r>
            <a:r>
              <a:rPr lang="en-US" sz="2200" b="1" i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</a:t>
            </a:r>
            <a:r>
              <a:rPr lang="en" sz="2200" b="1" i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  <a:r>
              <a:rPr lang="en" sz="2200" b="1" i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lesion diameter </a:t>
            </a: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above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 cm </a:t>
            </a:r>
          </a:p>
          <a:p>
            <a:pPr marL="457200" indent="-457200">
              <a:defRPr/>
            </a:pPr>
            <a:endParaRPr lang="en" sz="16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eaLnBrk="1" hangingPunct="1">
              <a:defRPr/>
            </a:pP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0825" y="5589588"/>
            <a:ext cx="3071813" cy="9144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457200" indent="-457200" eaLnBrk="1" hangingPunct="1">
              <a:defRPr/>
            </a:pP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According to </a:t>
            </a: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color 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the skin lesions</a:t>
            </a:r>
            <a:endParaRPr lang="en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90976" y="5301209"/>
            <a:ext cx="5041900" cy="13583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457200" indent="-457200" eaLnBrk="1" hangingPunct="1">
              <a:defRPr/>
            </a:pP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eaLnBrk="1" hangingPunct="1">
              <a:defRPr/>
            </a:pP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Red 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(superficial)</a:t>
            </a:r>
            <a:endParaRPr lang="en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>
              <a:defRPr/>
            </a:pP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Purple 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(deep)</a:t>
            </a:r>
            <a:r>
              <a:rPr lang="en" sz="2200" b="1" i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sr-Latn-RS" sz="2200" b="1" i="1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>
              <a:defRPr/>
            </a:pPr>
            <a:r>
              <a:rPr lang="en" sz="2200" b="1" i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Hematomas 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</a:t>
            </a:r>
            <a:r>
              <a:rPr lang="en" sz="1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deep-seated </a:t>
            </a:r>
            <a:r>
              <a:rPr lang="en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effusions under the skin or in the muscles</a:t>
            </a:r>
            <a:endParaRPr lang="en-US" sz="16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eaLnBrk="1" hangingPunct="1">
              <a:defRPr/>
            </a:pPr>
            <a:endParaRPr lang="en-US" sz="2200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5" name="Left Brace 14"/>
          <p:cNvSpPr/>
          <p:nvPr/>
        </p:nvSpPr>
        <p:spPr>
          <a:xfrm>
            <a:off x="3419475" y="2781300"/>
            <a:ext cx="571500" cy="2357438"/>
          </a:xfrm>
          <a:prstGeom prst="leftBrace">
            <a:avLst>
              <a:gd name="adj1" fmla="val 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6" name="Left Brace 15"/>
          <p:cNvSpPr/>
          <p:nvPr/>
        </p:nvSpPr>
        <p:spPr>
          <a:xfrm>
            <a:off x="3635375" y="5445125"/>
            <a:ext cx="428625" cy="121443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chemeClr val="accent2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23799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10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1143000"/>
            <a:ext cx="7429500" cy="435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9" name="TextBox 2"/>
          <p:cNvSpPr txBox="1">
            <a:spLocks noChangeArrowheads="1"/>
          </p:cNvSpPr>
          <p:nvPr/>
        </p:nvSpPr>
        <p:spPr bwMode="auto">
          <a:xfrm>
            <a:off x="2339752" y="5661248"/>
            <a:ext cx="397846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" alt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Immune thrombocytopenia ( ITP </a:t>
            </a:r>
            <a:r>
              <a:rPr lang="en" altLang="en-US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 </a:t>
            </a:r>
            <a:endParaRPr lang="en" altLang="en-US" sz="2200" b="1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467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Box 1"/>
          <p:cNvSpPr txBox="1">
            <a:spLocks noChangeArrowheads="1"/>
          </p:cNvSpPr>
          <p:nvPr/>
        </p:nvSpPr>
        <p:spPr bwMode="auto">
          <a:xfrm>
            <a:off x="730249" y="162694"/>
            <a:ext cx="764381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" altLang="en-US" sz="3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Hemorrhagic dermatological </a:t>
            </a:r>
            <a:r>
              <a:rPr lang="en" altLang="en-US" sz="3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lesions</a:t>
            </a:r>
            <a:endParaRPr lang="en-US" altLang="en-US" sz="36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0963" name="TextBox 2"/>
          <p:cNvSpPr txBox="1">
            <a:spLocks noChangeArrowheads="1"/>
          </p:cNvSpPr>
          <p:nvPr/>
        </p:nvSpPr>
        <p:spPr bwMode="auto">
          <a:xfrm>
            <a:off x="882650" y="800554"/>
            <a:ext cx="80756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 </a:t>
            </a:r>
            <a:r>
              <a:rPr lang="en" altLang="en-US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erythema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and </a:t>
            </a:r>
            <a:r>
              <a:rPr lang="en" altLang="en-US" sz="20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telangiectasia</a:t>
            </a:r>
            <a:r>
              <a:rPr lang="sr-Latn-RS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abnormal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dilation</a:t>
            </a: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of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blood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vessel</a:t>
            </a: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blood does not leave the blood vessels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endParaRPr lang="en-US" alt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0964" name="TextBox 4"/>
          <p:cNvSpPr txBox="1">
            <a:spLocks noChangeArrowheads="1"/>
          </p:cNvSpPr>
          <p:nvPr/>
        </p:nvSpPr>
        <p:spPr bwMode="auto">
          <a:xfrm>
            <a:off x="1979613" y="4835525"/>
            <a:ext cx="5449887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" altLang="en-US" sz="22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 from telangiectatic capillaries</a:t>
            </a:r>
          </a:p>
          <a:p>
            <a:pPr eaLnBrk="1" hangingPunct="1"/>
            <a:r>
              <a:rPr lang="en" altLang="en-US" sz="22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M. Rendu Osler Weber ( vasculopathy)</a:t>
            </a:r>
            <a:endParaRPr lang="en-US" altLang="en-US" sz="220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40965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50" y="1562100"/>
            <a:ext cx="7339013" cy="429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6" name="TextBox 4"/>
          <p:cNvSpPr txBox="1">
            <a:spLocks noChangeArrowheads="1"/>
          </p:cNvSpPr>
          <p:nvPr/>
        </p:nvSpPr>
        <p:spPr bwMode="auto">
          <a:xfrm>
            <a:off x="1714500" y="5857875"/>
            <a:ext cx="64801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 from telangiectatic capillaries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M. Rendu Osler Weber </a:t>
            </a:r>
            <a:r>
              <a:rPr lang="en" alt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(vasculopathy</a:t>
            </a:r>
            <a:r>
              <a:rPr lang="en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0086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434320" y="-243408"/>
            <a:ext cx="86868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Hemorrhagic dermatological lesions - purpura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92150"/>
            <a:ext cx="9144000" cy="6049218"/>
          </a:xfrm>
        </p:spPr>
        <p:txBody>
          <a:bodyPr/>
          <a:lstStyle/>
          <a:p>
            <a:pPr marL="92075" indent="0">
              <a:buNone/>
              <a:defRPr/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</a:t>
            </a:r>
            <a:r>
              <a:rPr lang="en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n" sz="20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True purpura</a:t>
            </a:r>
          </a:p>
          <a:p>
            <a:pPr marL="92075" indent="0">
              <a:buNone/>
              <a:defRPr/>
            </a:pP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Hemostatic disorders-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it is caused by thrombocytopenia, disorders of platelet function or coagulation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disorders</a:t>
            </a:r>
            <a:endParaRPr lang="en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92075" indent="0">
              <a:buNone/>
              <a:defRPr/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2. </a:t>
            </a:r>
            <a:r>
              <a:rPr lang="en" sz="20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Vascular purpura</a:t>
            </a:r>
          </a:p>
          <a:p>
            <a:pPr marL="92075" indent="0">
              <a:buNone/>
              <a:defRPr/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Non-hemostatic defects</a:t>
            </a:r>
          </a:p>
          <a:p>
            <a:pPr marL="92075" indent="0">
              <a:defRPr/>
            </a:pPr>
            <a:r>
              <a:rPr lang="en" sz="2000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" Palpable purpura "- 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above the level of the skin, the mechanism is not completely clear</a:t>
            </a:r>
          </a:p>
          <a:p>
            <a:pPr marL="92075" indent="0">
              <a:defRPr/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Most likely, there is increased vascular permeability, extravasation of plasma proteins with the development of extravascular coagulation and fibrin deposition (vasculitis, dermatological diseases, cryoglobulinemia).</a:t>
            </a:r>
          </a:p>
          <a:p>
            <a:pPr marL="92075" indent="0">
              <a:defRPr/>
            </a:pPr>
            <a:r>
              <a:rPr lang="en" sz="2000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" </a:t>
            </a:r>
            <a:r>
              <a:rPr lang="en" sz="2000" b="1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</a:t>
            </a:r>
            <a:r>
              <a:rPr lang="sr-Latn-RS" sz="2000" b="1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on </a:t>
            </a:r>
            <a:r>
              <a:rPr lang="en" sz="2000" b="1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palpable </a:t>
            </a:r>
            <a:r>
              <a:rPr lang="en" sz="2000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purpura " - 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at the level of the skin</a:t>
            </a:r>
          </a:p>
          <a:p>
            <a:pPr marL="92075" indent="0">
              <a:defRPr/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Increased pressure gradient in </a:t>
            </a:r>
            <a:r>
              <a:rPr lang="sr-Latn-R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capillaries 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(cough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vomiting)</a:t>
            </a:r>
          </a:p>
          <a:p>
            <a:pPr marL="92075" indent="0">
              <a:defRPr/>
            </a:pPr>
            <a:r>
              <a:rPr lang="sr-Latn-R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echanical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damage </a:t>
            </a:r>
            <a:r>
              <a:rPr lang="sr-Latn-R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microcirculation</a:t>
            </a:r>
            <a:r>
              <a:rPr lang="sr-Latn-R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age, 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glucocorticoids,</a:t>
            </a:r>
            <a:r>
              <a:rPr lang="sr-Latn-R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vit C</a:t>
            </a:r>
            <a:r>
              <a:rPr lang="sr-Latn-R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deficiency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connective tissue disorder, amyloid infiltration)</a:t>
            </a:r>
          </a:p>
          <a:p>
            <a:pPr marL="92075" indent="0">
              <a:defRPr/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Blood vessel trauma (physical, UV radiation, infection, embolus, allergy, neoplastic metabolic)</a:t>
            </a:r>
          </a:p>
          <a:p>
            <a:pPr marL="92075" indent="0">
              <a:buFontTx/>
              <a:buNone/>
              <a:defRPr/>
            </a:pPr>
            <a:r>
              <a:rPr lang="en" sz="2000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Hematomas 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are caused by the penetration of blood into the subcutaneous or muscle tissue (trauma, coagulation disorders)</a:t>
            </a:r>
            <a:endParaRPr lang="en-U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036349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785926"/>
            <a:ext cx="342899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14282" y="5500702"/>
            <a:ext cx="40098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Petechiae </a:t>
            </a:r>
            <a:r>
              <a:rPr lang="en" sz="24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(thrombocytopenia)</a:t>
            </a:r>
            <a:endParaRPr lang="sr-Latn-RS" sz="2400" dirty="0" smtClean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" N</a:t>
            </a:r>
            <a:r>
              <a:rPr lang="sr-Latn-RS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on </a:t>
            </a:r>
            <a:r>
              <a:rPr lang="en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palpable purpura "</a:t>
            </a:r>
            <a:endParaRPr lang="en-US" sz="24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72066" y="5429264"/>
            <a:ext cx="35763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        </a:t>
            </a:r>
            <a:r>
              <a:rPr lang="sr-Latn-RS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V</a:t>
            </a:r>
            <a:r>
              <a:rPr lang="en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asculitis</a:t>
            </a:r>
            <a:endParaRPr lang="sr-Latn-RS" sz="2400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" Palpable purpura </a:t>
            </a:r>
            <a:r>
              <a:rPr lang="en" sz="24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"</a:t>
            </a:r>
            <a:endParaRPr lang="en-US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026" name="Picture 2" descr="C:\Documents and Settings\Korisnik\Desktop\New Folder 1\im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857364"/>
            <a:ext cx="3048000" cy="3071834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243129" y="404664"/>
            <a:ext cx="86773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6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Hemorrhagic dermatological lesions - purpura</a:t>
            </a:r>
            <a:endParaRPr lang="en-US" sz="36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5"/>
          <p:cNvSpPr>
            <a:spLocks noChangeArrowheads="1"/>
          </p:cNvSpPr>
          <p:nvPr/>
        </p:nvSpPr>
        <p:spPr bwMode="auto">
          <a:xfrm>
            <a:off x="0" y="0"/>
            <a:ext cx="9144000" cy="5643602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/>
            <a:endParaRPr lang="sr-Latn-CS" sz="2400" b="1" dirty="0"/>
          </a:p>
          <a:p>
            <a:pPr algn="just"/>
            <a:endParaRPr lang="sr-Latn-CS" sz="800" b="1" dirty="0"/>
          </a:p>
          <a:p>
            <a:pPr marL="6350" lvl="1" indent="-6350" algn="ctr">
              <a:buClr>
                <a:srgbClr val="FF7575"/>
              </a:buClr>
            </a:pPr>
            <a:r>
              <a:rPr lang="en" b="1" dirty="0"/>
              <a:t> </a:t>
            </a:r>
          </a:p>
          <a:p>
            <a:pPr marL="6350" lvl="1" indent="-6350" algn="ctr">
              <a:buClr>
                <a:srgbClr val="FF7575"/>
              </a:buClr>
            </a:pP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General phenomena</a:t>
            </a:r>
            <a:endParaRPr lang="sr-Latn-RS" sz="2000" b="1" dirty="0" smtClean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6350" lvl="1" indent="-6350" algn="ctr">
              <a:buClr>
                <a:srgbClr val="FF7575"/>
              </a:buClr>
            </a:pP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Signs of hypermetabolism</a:t>
            </a:r>
            <a:endParaRPr lang="sr-Cyrl-CS" sz="2000" dirty="0" smtClean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lvl="2" indent="-342900">
              <a:buClr>
                <a:srgbClr val="FF7575"/>
              </a:buClr>
              <a:buFont typeface="Arial" panose="020B0604020202020204" pitchFamily="34" charset="0"/>
              <a:buChar char="•"/>
            </a:pPr>
            <a:r>
              <a:rPr lang="en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Did you have </a:t>
            </a:r>
            <a:r>
              <a:rPr lang="en" sz="20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 elevated body temperature </a:t>
            </a:r>
            <a:r>
              <a:rPr lang="en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and how did it move?</a:t>
            </a:r>
          </a:p>
          <a:p>
            <a:pPr marL="0" lvl="2">
              <a:buClr>
                <a:srgbClr val="FF7575"/>
              </a:buClr>
            </a:pPr>
            <a:r>
              <a:rPr lang="en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(Was it associated with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chills 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and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shivering</a:t>
            </a:r>
            <a:r>
              <a:rPr lang="en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?)</a:t>
            </a:r>
            <a:endParaRPr lang="sr-Latn-RS" sz="20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lvl="2" indent="-342900">
              <a:buClr>
                <a:srgbClr val="FF7575"/>
              </a:buClr>
              <a:buFont typeface="Arial" panose="020B0604020202020204" pitchFamily="34" charset="0"/>
              <a:buChar char="•"/>
            </a:pPr>
            <a:endParaRPr lang="sr-Latn-RS" sz="20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lvl="2" indent="-342900">
              <a:buClr>
                <a:srgbClr val="FF7575"/>
              </a:buClr>
              <a:buFont typeface="Arial" panose="020B0604020202020204" pitchFamily="34" charset="0"/>
              <a:buChar char="•"/>
            </a:pPr>
            <a:r>
              <a:rPr lang="en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Do </a:t>
            </a: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you have </a:t>
            </a:r>
            <a:r>
              <a:rPr lang="en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increased sweating </a:t>
            </a: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? (Do you sweat profusely at night?)</a:t>
            </a:r>
            <a:endParaRPr lang="sr-Latn-R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lvl="2">
              <a:buClr>
                <a:srgbClr val="FF7575"/>
              </a:buClr>
            </a:pP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</a:t>
            </a:r>
            <a:r>
              <a:rPr lang="en-US" sz="2000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renching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night sweats </a:t>
            </a:r>
            <a:r>
              <a:rPr lang="sr-Latn-R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-e</a:t>
            </a:r>
            <a:r>
              <a:rPr 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pisode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of excessive sweating that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occur</a:t>
            </a: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during 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sleep and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soak</a:t>
            </a:r>
            <a:endParaRPr lang="sr-Latn-RS" sz="20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lvl="2">
              <a:buClr>
                <a:srgbClr val="FF7575"/>
              </a:buClr>
            </a:pP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 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person’s bedclothes and bed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sheets</a:t>
            </a:r>
            <a:endParaRPr lang="sr-Latn-RS" sz="20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lvl="2" indent="-342900">
              <a:buClr>
                <a:srgbClr val="FF7575"/>
              </a:buClr>
              <a:buFont typeface="Arial" panose="020B0604020202020204" pitchFamily="34" charset="0"/>
              <a:buChar char="•"/>
            </a:pPr>
            <a:r>
              <a:rPr lang="sr-Latn-R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</a:t>
            </a:r>
            <a:r>
              <a:rPr lang="en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ncreased </a:t>
            </a: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night sweats in lymphoproliferative diseases</a:t>
            </a:r>
            <a:endParaRPr lang="sr-Latn-C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lvl="2" indent="-342900">
              <a:buClr>
                <a:srgbClr val="FF7575"/>
              </a:buClr>
              <a:buFont typeface="Arial" panose="020B0604020202020204" pitchFamily="34" charset="0"/>
              <a:buChar char="•"/>
            </a:pP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Do you feel </a:t>
            </a:r>
            <a:r>
              <a:rPr lang="en-US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malaise</a:t>
            </a:r>
            <a:r>
              <a:rPr lang="sr-Latn-R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and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fatigue</a:t>
            </a: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? (are you weak?)</a:t>
            </a:r>
            <a:endParaRPr lang="sr-Cyrl-C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lvl="2" indent="-342900">
              <a:buClr>
                <a:srgbClr val="FF7575"/>
              </a:buClr>
              <a:buFont typeface="Arial" panose="020B0604020202020204" pitchFamily="34" charset="0"/>
              <a:buChar char="•"/>
            </a:pPr>
            <a:endParaRPr lang="sr-Latn-RS" sz="20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lvl="2" indent="-342900">
              <a:buClr>
                <a:srgbClr val="FF7575"/>
              </a:buClr>
              <a:buFont typeface="Arial" panose="020B0604020202020204" pitchFamily="34" charset="0"/>
              <a:buChar char="•"/>
            </a:pPr>
            <a:r>
              <a:rPr lang="en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Have you </a:t>
            </a:r>
            <a:r>
              <a:rPr lang="en" sz="20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lost weight </a:t>
            </a:r>
            <a:r>
              <a:rPr lang="en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?</a:t>
            </a:r>
          </a:p>
          <a:p>
            <a:pPr marL="0" lvl="2">
              <a:buClr>
                <a:srgbClr val="FF7575"/>
              </a:buClr>
            </a:pP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 </a:t>
            </a:r>
            <a:r>
              <a:rPr lang="en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(did you lose weight, how much and for how long?)</a:t>
            </a:r>
          </a:p>
          <a:p>
            <a:pPr marL="6350" lvl="3" indent="-6350">
              <a:buClr>
                <a:srgbClr val="FF7575"/>
              </a:buClr>
              <a:buFont typeface="Arial" pitchFamily="34" charset="0"/>
              <a:buChar char="•"/>
            </a:pPr>
            <a:r>
              <a:rPr lang="en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Loss </a:t>
            </a:r>
            <a:r>
              <a:rPr lang="en-U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more than 10 percent of body weight over 6 months </a:t>
            </a:r>
            <a:r>
              <a:rPr lang="en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is a significant data</a:t>
            </a:r>
          </a:p>
          <a:p>
            <a:pPr marL="0" lvl="3">
              <a:buClr>
                <a:srgbClr val="FF7575"/>
              </a:buClr>
            </a:pPr>
            <a:r>
              <a:rPr lang="en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 lymphoma</a:t>
            </a:r>
          </a:p>
          <a:p>
            <a:pPr marL="6350" lvl="3" indent="-6350">
              <a:buClr>
                <a:srgbClr val="FF7575"/>
              </a:buClr>
            </a:pPr>
            <a:endParaRPr lang="sr-Cyrl-CS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35819" y="1710"/>
            <a:ext cx="7072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36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ANAMNESIS</a:t>
            </a:r>
            <a:r>
              <a:rPr lang="sr-Latn-RS" sz="36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en-US" sz="36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35896" y="5373216"/>
            <a:ext cx="4210640" cy="132343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6350" lvl="3" indent="-6350">
              <a:buClr>
                <a:srgbClr val="FF7575"/>
              </a:buClr>
            </a:pPr>
            <a:r>
              <a:rPr lang="en" sz="2000" b="1" dirty="0">
                <a:solidFill>
                  <a:srgbClr val="7030A0"/>
                </a:solidFill>
              </a:rPr>
              <a:t>" </a:t>
            </a:r>
            <a:r>
              <a:rPr lang="en" sz="2000" b="1" dirty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 symptoms" in lymphoma:</a:t>
            </a:r>
          </a:p>
          <a:p>
            <a:pPr marL="6350" lvl="3" indent="-6350">
              <a:buClr>
                <a:srgbClr val="FF7575"/>
              </a:buClr>
            </a:pPr>
            <a:r>
              <a:rPr lang="en-US" sz="2000" dirty="0" smtClean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fever </a:t>
            </a:r>
            <a:r>
              <a:rPr lang="en" sz="2000" dirty="0" smtClean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&gt;</a:t>
            </a:r>
            <a:r>
              <a:rPr lang="en" sz="2000" dirty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38 0 C</a:t>
            </a:r>
          </a:p>
          <a:p>
            <a:pPr marL="6350" lvl="3" indent="-6350">
              <a:buClr>
                <a:srgbClr val="FF7575"/>
              </a:buClr>
            </a:pPr>
            <a:r>
              <a:rPr lang="en" sz="2000" dirty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Night </a:t>
            </a:r>
            <a:r>
              <a:rPr lang="en" sz="2000" dirty="0" smtClean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sweats</a:t>
            </a:r>
            <a:r>
              <a:rPr lang="sr-Latn-RS" sz="2000" dirty="0" smtClean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</a:t>
            </a:r>
            <a:r>
              <a:rPr lang="en-US" sz="2000" dirty="0" smtClean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drenching</a:t>
            </a:r>
            <a:r>
              <a:rPr lang="sr-Latn-RS" sz="2000" dirty="0" smtClean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" sz="2000" dirty="0">
              <a:solidFill>
                <a:srgbClr val="7030A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6350" lvl="3" indent="-6350">
              <a:buClr>
                <a:srgbClr val="FF7575"/>
              </a:buClr>
            </a:pPr>
            <a:r>
              <a:rPr lang="en" sz="2000" dirty="0">
                <a:solidFill>
                  <a:srgbClr val="7030A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Weight loss of at least 10% in 6 months</a:t>
            </a:r>
            <a:endParaRPr lang="sr-Latn-CS" sz="2000" dirty="0">
              <a:solidFill>
                <a:srgbClr val="7030A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7903"/>
            <a:ext cx="8697144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Hemorrhagic dermatological lesions - purpura</a:t>
            </a:r>
            <a:endParaRPr lang="en-US" sz="3600" dirty="0"/>
          </a:p>
        </p:txBody>
      </p:sp>
      <p:pic>
        <p:nvPicPr>
          <p:cNvPr id="3074" name="Picture 2" descr="D:\ceca\PREDAVANJA CECA\ИНТЕРНА МЕДИЦИНА 1 propedevtika\20150911_0918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364" y="1285860"/>
            <a:ext cx="7200660" cy="428628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41736" y="5715016"/>
            <a:ext cx="34428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</a:t>
            </a:r>
            <a:r>
              <a:rPr lang="en" sz="28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hrombocytopenia</a:t>
            </a:r>
            <a:r>
              <a:rPr lang="sr-Latn-RS" sz="28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ITP</a:t>
            </a:r>
            <a:endParaRPr lang="en-US" sz="28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/>
          <a:lstStyle/>
          <a:p>
            <a:pPr eaLnBrk="1" hangingPunct="1"/>
            <a:r>
              <a:rPr lang="en" sz="36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Characteristics of bleeding in </a:t>
            </a:r>
            <a:r>
              <a:rPr lang="sr-Latn-RS" sz="36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c</a:t>
            </a:r>
            <a:r>
              <a:rPr lang="en" altLang="en-US" sz="36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oagulopathy</a:t>
            </a:r>
            <a:endParaRPr lang="en" altLang="en-US" sz="36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060848"/>
            <a:ext cx="8229600" cy="3300398"/>
          </a:xfrm>
        </p:spPr>
        <p:txBody>
          <a:bodyPr/>
          <a:lstStyle/>
          <a:p>
            <a:r>
              <a:rPr lang="en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Hemophilia A and B : bleeding into soft tissues, joints, muscles</a:t>
            </a:r>
          </a:p>
          <a:p>
            <a:r>
              <a:rPr lang="en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Hemophilia C </a:t>
            </a:r>
            <a:r>
              <a:rPr lang="sr-Latn-RS" sz="24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and </a:t>
            </a:r>
            <a:r>
              <a:rPr lang="en" sz="24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von </a:t>
            </a:r>
            <a:r>
              <a:rPr lang="en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Willebrand </a:t>
            </a:r>
            <a:r>
              <a:rPr lang="en" sz="24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disease: mucocutaneous bleeding (hematomas, menorrhagia, bleeding from the oral cavity, after surgical interventions)</a:t>
            </a:r>
            <a:endParaRPr lang="en-US" sz="24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" altLang="en-US" sz="36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Hemophilia A</a:t>
            </a:r>
            <a:r>
              <a:rPr lang="sr-Latn-CS" altLang="en-US" sz="3600" u="sng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/>
            </a:r>
            <a:br>
              <a:rPr lang="sr-Latn-CS" altLang="en-US" sz="3600" u="sng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</a:br>
            <a:endParaRPr lang="en-US" altLang="en-US" sz="36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  <p:pic>
        <p:nvPicPr>
          <p:cNvPr id="27651" name="Picture 2" descr="C:\Documents and Settings\Korisnik\Desktop\New Folder 1\468-3_default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" y="1357313"/>
            <a:ext cx="2857500" cy="3643312"/>
          </a:xfrm>
        </p:spPr>
      </p:pic>
      <p:sp>
        <p:nvSpPr>
          <p:cNvPr id="27652" name="TextBox 4"/>
          <p:cNvSpPr txBox="1">
            <a:spLocks noChangeArrowheads="1"/>
          </p:cNvSpPr>
          <p:nvPr/>
        </p:nvSpPr>
        <p:spPr bwMode="auto">
          <a:xfrm>
            <a:off x="2643188" y="5357813"/>
            <a:ext cx="5286375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Hemarthrosis in hemophilia A</a:t>
            </a:r>
          </a:p>
          <a:p>
            <a:pPr eaLnBrk="1" hangingPunct="1"/>
            <a:r>
              <a:rPr lang="en" altLang="en-US" sz="20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Chronic hemophiliac arthropathy</a:t>
            </a:r>
            <a:endParaRPr lang="en-US" altLang="en-US" sz="20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 eaLnBrk="1" hangingPunct="1"/>
            <a:endParaRPr lang="en-US" altLang="en-US" dirty="0"/>
          </a:p>
        </p:txBody>
      </p:sp>
      <p:pic>
        <p:nvPicPr>
          <p:cNvPr id="27653" name="Picture 4" descr="npo00000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25" y="1285875"/>
            <a:ext cx="28257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2" descr="npo00000c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88" y="1285875"/>
            <a:ext cx="272415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143750" y="1714500"/>
            <a:ext cx="714375" cy="36988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sr-Latn-RS" altLang="en-US" sz="3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</a:t>
            </a:r>
            <a:r>
              <a:rPr lang="en" altLang="en-US" sz="3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linical p</a:t>
            </a:r>
            <a:r>
              <a:rPr lang="sr-Latn-RS" altLang="en-US" sz="3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resentation of</a:t>
            </a:r>
            <a:r>
              <a:rPr lang="en" altLang="en-US" sz="3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Von Willebrand </a:t>
            </a:r>
            <a:r>
              <a:rPr lang="sr-Latn-RS" altLang="en-US" sz="3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3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disease</a:t>
            </a:r>
            <a:endParaRPr lang="en-US" altLang="en-US" sz="36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idx="4294967295"/>
          </p:nvPr>
        </p:nvSpPr>
        <p:spPr>
          <a:xfrm>
            <a:off x="0" y="1108075"/>
            <a:ext cx="8929688" cy="2825750"/>
          </a:xfrm>
        </p:spPr>
        <p:txBody>
          <a:bodyPr/>
          <a:lstStyle/>
          <a:p>
            <a:pPr>
              <a:buFontTx/>
              <a:buNone/>
            </a:pPr>
            <a:r>
              <a:rPr lang="en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Menorrhagia , epistaxis, </a:t>
            </a:r>
            <a:r>
              <a:rPr lang="en" altLang="en-US" sz="2200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hematomas</a:t>
            </a:r>
            <a:r>
              <a:rPr lang="en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on the skin, prolonged</a:t>
            </a:r>
            <a:endParaRPr lang="en-US" altLang="en-US" sz="22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</a:pPr>
            <a:r>
              <a:rPr lang="en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profuse bleeding after tooth extraction, bleeding from the oral cavity and GIT,</a:t>
            </a:r>
            <a:endParaRPr lang="en-US" altLang="en-US" sz="22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</a:pPr>
            <a:r>
              <a:rPr lang="en" altLang="en-U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prolonged bleeding after surgical interventions </a:t>
            </a:r>
          </a:p>
          <a:p>
            <a:endParaRPr lang="en-US" altLang="en-US" sz="2200" dirty="0" smtClean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23556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4724400"/>
            <a:ext cx="2698750" cy="194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2" descr="https://www.physio-pedia.com/images/thumb/7/7f/Mouth_bleeding.jpg/300px-Mouth_bleedin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600" y="2535238"/>
            <a:ext cx="2857500" cy="185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2241550"/>
            <a:ext cx="2776538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9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4841875"/>
            <a:ext cx="2859087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84610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 idx="4294967295"/>
          </p:nvPr>
        </p:nvSpPr>
        <p:spPr>
          <a:xfrm>
            <a:off x="0" y="-17240"/>
            <a:ext cx="9036496" cy="1069976"/>
          </a:xfrm>
        </p:spPr>
        <p:txBody>
          <a:bodyPr/>
          <a:lstStyle/>
          <a:p>
            <a:r>
              <a:rPr lang="sr-Latn-RS" altLang="en-US" sz="3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</a:t>
            </a:r>
            <a:r>
              <a:rPr lang="en" altLang="en-US" sz="3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linical p</a:t>
            </a:r>
            <a:r>
              <a:rPr lang="sr-Latn-RS" altLang="en-US" sz="3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resentation of</a:t>
            </a:r>
            <a:r>
              <a:rPr lang="en" altLang="en-US" sz="3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Von Willebrand </a:t>
            </a:r>
            <a:r>
              <a:rPr lang="sr-Latn-RS" altLang="en-US" sz="3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3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disease</a:t>
            </a:r>
            <a:r>
              <a:rPr lang="sr-Latn-RS" altLang="en-US" sz="36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en-US" altLang="en-US" sz="36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4294967295"/>
          </p:nvPr>
        </p:nvSpPr>
        <p:spPr>
          <a:xfrm>
            <a:off x="179512" y="1052736"/>
            <a:ext cx="8606159" cy="5018310"/>
          </a:xfrm>
        </p:spPr>
        <p:txBody>
          <a:bodyPr/>
          <a:lstStyle/>
          <a:p>
            <a:r>
              <a:rPr lang="en-US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Menorrhagia from the age of menarche</a:t>
            </a:r>
          </a:p>
          <a:p>
            <a:r>
              <a:rPr lang="en-US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Bleeding disorders in close relatives</a:t>
            </a:r>
          </a:p>
          <a:p>
            <a:r>
              <a:rPr lang="en-US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 </a:t>
            </a:r>
            <a:r>
              <a:rPr lang="en-US" altLang="en-US" sz="18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Bleeding </a:t>
            </a:r>
            <a:r>
              <a:rPr lang="en-US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(at least one of the following symptoms</a:t>
            </a:r>
            <a:r>
              <a:rPr lang="en-US" altLang="en-US" sz="1800" dirty="0" smtClean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):</a:t>
            </a:r>
            <a:endParaRPr lang="sr-Latn-RS" altLang="en-US" sz="1800" dirty="0" smtClean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endParaRPr lang="en-US" altLang="en-US" sz="18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Epistaxis (especially bilateral, over 10 min. at least once during the last year),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Hematomas on the skin (spontaneous and over 2 cm in diameter)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Bleeding from wounds and after trivial cuts (over 5 min)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Bleeding from the oral cavity and gastrointestinal tract (without an obvious anatomical lesion)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Prolonged and extensive bleeding after tooth extraction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Unexpected bleeding after surgery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Bleeding that requires replacement therapy with blood transfusions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Bleeding from corpus luteum or ovarian cyst,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Postpartum hemorrhages (especially secondary, after 24 hours after childbirth)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1800" dirty="0">
                <a:solidFill>
                  <a:srgbClr val="002060"/>
                </a:solidFill>
                <a:latin typeface="Calibri Light" pitchFamily="34" charset="0"/>
                <a:cs typeface="Calibri Light" pitchFamily="34" charset="0"/>
              </a:rPr>
              <a:t>Failure of conventional therapy for menorrhagia</a:t>
            </a:r>
            <a:endParaRPr lang="en" altLang="en-US" sz="1800" dirty="0">
              <a:solidFill>
                <a:srgbClr val="002060"/>
              </a:solidFill>
              <a:latin typeface="Calibri Light" pitchFamily="34" charset="0"/>
              <a:cs typeface="Calibri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6921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 characteristics </a:t>
            </a:r>
            <a:r>
              <a:rPr lang="en" sz="3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</a:t>
            </a:r>
            <a:r>
              <a:rPr lang="en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coagulation factor deficiency (rare disorders of hemostasis)</a:t>
            </a:r>
            <a:endParaRPr 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pSp>
        <p:nvGrpSpPr>
          <p:cNvPr id="4" name="Group 4"/>
          <p:cNvGrpSpPr>
            <a:grpSpLocks noGrp="1"/>
          </p:cNvGrpSpPr>
          <p:nvPr/>
        </p:nvGrpSpPr>
        <p:grpSpPr bwMode="auto">
          <a:xfrm>
            <a:off x="539552" y="1628800"/>
            <a:ext cx="8229600" cy="4554864"/>
            <a:chOff x="218" y="818"/>
            <a:chExt cx="5410" cy="3152"/>
          </a:xfrm>
        </p:grpSpPr>
        <p:sp>
          <p:nvSpPr>
            <p:cNvPr id="5" name="Text Box 5"/>
            <p:cNvSpPr txBox="1">
              <a:spLocks noChangeArrowheads="1"/>
            </p:cNvSpPr>
            <p:nvPr/>
          </p:nvSpPr>
          <p:spPr bwMode="auto">
            <a:xfrm>
              <a:off x="228" y="818"/>
              <a:ext cx="368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>
                  <a:solidFill>
                    <a:schemeClr val="bg1"/>
                  </a:solidFill>
                  <a:latin typeface="Helvetica" pitchFamily="34" charset="0"/>
                </a:rPr>
                <a:t>FVIII</a:t>
              </a:r>
            </a:p>
          </p:txBody>
        </p:sp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>
              <a:off x="1819" y="818"/>
              <a:ext cx="834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dirty="0">
                  <a:solidFill>
                    <a:srgbClr val="000000"/>
                  </a:solidFill>
                  <a:latin typeface="Helvetica" pitchFamily="34" charset="0"/>
                </a:rPr>
                <a:t>fibrinogen</a:t>
              </a:r>
              <a:endParaRPr lang="en-GB" altLang="it-IT" sz="1500" dirty="0">
                <a:solidFill>
                  <a:srgbClr val="000000"/>
                </a:solidFill>
                <a:latin typeface="Helvetica" pitchFamily="34" charset="0"/>
              </a:endParaRPr>
            </a:p>
          </p:txBody>
        </p: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2564" y="819"/>
              <a:ext cx="255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>
                  <a:solidFill>
                    <a:srgbClr val="000000"/>
                  </a:solidFill>
                  <a:latin typeface="Helvetica" pitchFamily="34" charset="0"/>
                </a:rPr>
                <a:t>FII</a:t>
              </a:r>
            </a:p>
          </p:txBody>
        </p:sp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3016" y="819"/>
              <a:ext cx="269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>
                  <a:solidFill>
                    <a:srgbClr val="000000"/>
                  </a:solidFill>
                  <a:latin typeface="Helvetica" pitchFamily="34" charset="0"/>
                </a:rPr>
                <a:t>FV</a:t>
              </a:r>
            </a:p>
          </p:txBody>
        </p:sp>
        <p:sp>
          <p:nvSpPr>
            <p:cNvPr id="9" name="Text Box 9"/>
            <p:cNvSpPr txBox="1">
              <a:spLocks noChangeArrowheads="1"/>
            </p:cNvSpPr>
            <p:nvPr/>
          </p:nvSpPr>
          <p:spPr bwMode="auto">
            <a:xfrm>
              <a:off x="3404" y="819"/>
              <a:ext cx="335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>
                  <a:solidFill>
                    <a:srgbClr val="000000"/>
                  </a:solidFill>
                  <a:latin typeface="Helvetica" pitchFamily="34" charset="0"/>
                </a:rPr>
                <a:t>FVII</a:t>
              </a:r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auto">
            <a:xfrm>
              <a:off x="3772" y="819"/>
              <a:ext cx="591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>
                  <a:solidFill>
                    <a:srgbClr val="000000"/>
                  </a:solidFill>
                  <a:latin typeface="Helvetica" pitchFamily="34" charset="0"/>
                </a:rPr>
                <a:t>FV+FVIII</a:t>
              </a:r>
            </a:p>
          </p:txBody>
        </p:sp>
        <p:sp>
          <p:nvSpPr>
            <p:cNvPr id="11" name="Text Box 11"/>
            <p:cNvSpPr txBox="1">
              <a:spLocks noChangeArrowheads="1"/>
            </p:cNvSpPr>
            <p:nvPr/>
          </p:nvSpPr>
          <p:spPr bwMode="auto">
            <a:xfrm>
              <a:off x="4399" y="819"/>
              <a:ext cx="270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>
                  <a:solidFill>
                    <a:srgbClr val="000000"/>
                  </a:solidFill>
                  <a:latin typeface="Helvetica" pitchFamily="34" charset="0"/>
                </a:rPr>
                <a:t>FX</a:t>
              </a:r>
            </a:p>
          </p:txBody>
        </p:sp>
        <p:sp>
          <p:nvSpPr>
            <p:cNvPr id="12" name="Text Box 12"/>
            <p:cNvSpPr txBox="1">
              <a:spLocks noChangeArrowheads="1"/>
            </p:cNvSpPr>
            <p:nvPr/>
          </p:nvSpPr>
          <p:spPr bwMode="auto">
            <a:xfrm>
              <a:off x="5239" y="819"/>
              <a:ext cx="369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>
                  <a:solidFill>
                    <a:srgbClr val="000000"/>
                  </a:solidFill>
                  <a:latin typeface="Helvetica" pitchFamily="34" charset="0"/>
                </a:rPr>
                <a:t>FXIII</a:t>
              </a:r>
            </a:p>
          </p:txBody>
        </p:sp>
        <p:sp>
          <p:nvSpPr>
            <p:cNvPr id="13" name="Text Box 13"/>
            <p:cNvSpPr txBox="1">
              <a:spLocks noChangeArrowheads="1"/>
            </p:cNvSpPr>
            <p:nvPr/>
          </p:nvSpPr>
          <p:spPr bwMode="auto">
            <a:xfrm>
              <a:off x="4832" y="825"/>
              <a:ext cx="303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>
                  <a:solidFill>
                    <a:srgbClr val="000000"/>
                  </a:solidFill>
                  <a:latin typeface="Helvetica" pitchFamily="34" charset="0"/>
                </a:rPr>
                <a:t>FX I</a:t>
              </a:r>
              <a:endParaRPr lang="en-GB" altLang="it-IT" sz="1500">
                <a:solidFill>
                  <a:srgbClr val="000000"/>
                </a:solidFill>
                <a:latin typeface="Helvetica" pitchFamily="34" charset="0"/>
              </a:endParaRPr>
            </a:p>
          </p:txBody>
        </p:sp>
        <p:sp>
          <p:nvSpPr>
            <p:cNvPr id="14" name="Text Box 14"/>
            <p:cNvSpPr txBox="1">
              <a:spLocks noChangeArrowheads="1"/>
            </p:cNvSpPr>
            <p:nvPr/>
          </p:nvSpPr>
          <p:spPr bwMode="auto">
            <a:xfrm>
              <a:off x="645" y="1075"/>
              <a:ext cx="713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 dirty="0">
                  <a:solidFill>
                    <a:srgbClr val="000000"/>
                  </a:solidFill>
                  <a:latin typeface="Helvetica" pitchFamily="34" charset="0"/>
                </a:rPr>
                <a:t>epistaxis</a:t>
              </a:r>
              <a:endParaRPr lang="en-GB" altLang="it-IT" sz="1500" b="0" dirty="0">
                <a:solidFill>
                  <a:srgbClr val="000000"/>
                </a:solidFill>
                <a:latin typeface="Helvetica" pitchFamily="34" charset="0"/>
              </a:endParaRPr>
            </a:p>
          </p:txBody>
        </p:sp>
        <p:sp>
          <p:nvSpPr>
            <p:cNvPr id="15" name="Text Box 15"/>
            <p:cNvSpPr txBox="1">
              <a:spLocks noChangeArrowheads="1"/>
            </p:cNvSpPr>
            <p:nvPr/>
          </p:nvSpPr>
          <p:spPr bwMode="auto">
            <a:xfrm>
              <a:off x="629" y="1383"/>
              <a:ext cx="777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 dirty="0">
                  <a:solidFill>
                    <a:srgbClr val="000000"/>
                  </a:solidFill>
                  <a:latin typeface="Helvetica" pitchFamily="34" charset="0"/>
                </a:rPr>
                <a:t>menorrhagia</a:t>
              </a:r>
              <a:endParaRPr lang="en-GB" altLang="it-IT" sz="1500" b="0" dirty="0">
                <a:solidFill>
                  <a:srgbClr val="000000"/>
                </a:solidFill>
                <a:latin typeface="Helvetica" pitchFamily="34" charset="0"/>
              </a:endParaRPr>
            </a:p>
          </p:txBody>
        </p:sp>
        <p:sp>
          <p:nvSpPr>
            <p:cNvPr id="16" name="Text Box 16"/>
            <p:cNvSpPr txBox="1">
              <a:spLocks noChangeArrowheads="1"/>
            </p:cNvSpPr>
            <p:nvPr/>
          </p:nvSpPr>
          <p:spPr bwMode="auto">
            <a:xfrm>
              <a:off x="645" y="1668"/>
              <a:ext cx="771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 dirty="0">
                  <a:solidFill>
                    <a:srgbClr val="000000"/>
                  </a:solidFill>
                  <a:latin typeface="Helvetica" pitchFamily="34" charset="0"/>
                </a:rPr>
                <a:t>hematuria</a:t>
              </a:r>
              <a:endParaRPr lang="en-GB" altLang="it-IT" sz="1500" b="0" dirty="0">
                <a:solidFill>
                  <a:srgbClr val="000000"/>
                </a:solidFill>
                <a:latin typeface="Helvetica" pitchFamily="34" charset="0"/>
              </a:endParaRPr>
            </a:p>
          </p:txBody>
        </p:sp>
        <p:sp>
          <p:nvSpPr>
            <p:cNvPr id="17" name="Text Box 17"/>
            <p:cNvSpPr txBox="1">
              <a:spLocks noChangeArrowheads="1"/>
            </p:cNvSpPr>
            <p:nvPr/>
          </p:nvSpPr>
          <p:spPr bwMode="auto">
            <a:xfrm>
              <a:off x="645" y="1977"/>
              <a:ext cx="970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 dirty="0">
                  <a:solidFill>
                    <a:srgbClr val="A10051"/>
                  </a:solidFill>
                  <a:latin typeface="Helvetica" pitchFamily="34" charset="0"/>
                </a:rPr>
                <a:t>GIT bleeding</a:t>
              </a:r>
              <a:endParaRPr lang="en-GB" altLang="it-IT" sz="1500" b="0" dirty="0">
                <a:solidFill>
                  <a:srgbClr val="A10051"/>
                </a:solidFill>
                <a:latin typeface="Helvetica" pitchFamily="34" charset="0"/>
              </a:endParaRPr>
            </a:p>
          </p:txBody>
        </p:sp>
        <p:sp>
          <p:nvSpPr>
            <p:cNvPr id="18" name="Text Box 18"/>
            <p:cNvSpPr txBox="1">
              <a:spLocks noChangeArrowheads="1"/>
            </p:cNvSpPr>
            <p:nvPr/>
          </p:nvSpPr>
          <p:spPr bwMode="auto">
            <a:xfrm>
              <a:off x="528" y="2281"/>
              <a:ext cx="1378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 dirty="0">
                  <a:solidFill>
                    <a:srgbClr val="A10051"/>
                  </a:solidFill>
                  <a:latin typeface="Helvetica" pitchFamily="34" charset="0"/>
                </a:rPr>
                <a:t>Bleeding into the joints</a:t>
              </a:r>
              <a:endParaRPr lang="en-GB" altLang="it-IT" sz="1500" b="0" dirty="0">
                <a:solidFill>
                  <a:srgbClr val="A10051"/>
                </a:solidFill>
                <a:latin typeface="Helvetica" pitchFamily="34" charset="0"/>
              </a:endParaRPr>
            </a:p>
          </p:txBody>
        </p:sp>
        <p:sp>
          <p:nvSpPr>
            <p:cNvPr id="19" name="Text Box 19"/>
            <p:cNvSpPr txBox="1">
              <a:spLocks noChangeArrowheads="1"/>
            </p:cNvSpPr>
            <p:nvPr/>
          </p:nvSpPr>
          <p:spPr bwMode="auto">
            <a:xfrm>
              <a:off x="528" y="2578"/>
              <a:ext cx="1321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 dirty="0">
                  <a:solidFill>
                    <a:srgbClr val="A10051"/>
                  </a:solidFill>
                  <a:latin typeface="Helvetica" pitchFamily="34" charset="0"/>
                </a:rPr>
                <a:t>Bleeding into the muscles</a:t>
              </a:r>
              <a:endParaRPr lang="en-GB" altLang="it-IT" sz="1500" b="0" dirty="0">
                <a:solidFill>
                  <a:srgbClr val="A10051"/>
                </a:solidFill>
                <a:latin typeface="Helvetica" pitchFamily="34" charset="0"/>
              </a:endParaRPr>
            </a:p>
          </p:txBody>
        </p:sp>
        <p:sp>
          <p:nvSpPr>
            <p:cNvPr id="20" name="Text Box 20"/>
            <p:cNvSpPr txBox="1">
              <a:spLocks noChangeArrowheads="1"/>
            </p:cNvSpPr>
            <p:nvPr/>
          </p:nvSpPr>
          <p:spPr bwMode="auto">
            <a:xfrm>
              <a:off x="645" y="2881"/>
              <a:ext cx="1127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 dirty="0">
                  <a:solidFill>
                    <a:srgbClr val="A10051"/>
                  </a:solidFill>
                  <a:latin typeface="Helvetica" pitchFamily="34" charset="0"/>
                </a:rPr>
                <a:t>Bleeding in the CNS</a:t>
              </a:r>
              <a:endParaRPr lang="en-GB" altLang="it-IT" sz="1500" b="0" dirty="0">
                <a:solidFill>
                  <a:srgbClr val="A10051"/>
                </a:solidFill>
                <a:latin typeface="Helvetica" pitchFamily="34" charset="0"/>
              </a:endParaRPr>
            </a:p>
          </p:txBody>
        </p:sp>
        <p:sp>
          <p:nvSpPr>
            <p:cNvPr id="21" name="Text Box 21"/>
            <p:cNvSpPr txBox="1">
              <a:spLocks noChangeArrowheads="1"/>
            </p:cNvSpPr>
            <p:nvPr/>
          </p:nvSpPr>
          <p:spPr bwMode="auto">
            <a:xfrm>
              <a:off x="434" y="3171"/>
              <a:ext cx="1522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dirty="0">
                  <a:solidFill>
                    <a:srgbClr val="000000"/>
                  </a:solidFill>
                  <a:latin typeface="Helvetica" pitchFamily="34" charset="0"/>
                </a:rPr>
                <a:t>Bleeding from the umbilical cord</a:t>
              </a:r>
              <a:endParaRPr lang="en-GB" altLang="it-IT" sz="1500" b="0" dirty="0">
                <a:solidFill>
                  <a:srgbClr val="000000"/>
                </a:solidFill>
                <a:latin typeface="Helvetica" pitchFamily="34" charset="0"/>
              </a:endParaRPr>
            </a:p>
          </p:txBody>
        </p:sp>
        <p:sp>
          <p:nvSpPr>
            <p:cNvPr id="22" name="Text Box 22"/>
            <p:cNvSpPr txBox="1">
              <a:spLocks noChangeArrowheads="1"/>
            </p:cNvSpPr>
            <p:nvPr/>
          </p:nvSpPr>
          <p:spPr bwMode="auto">
            <a:xfrm>
              <a:off x="645" y="3399"/>
              <a:ext cx="1661" cy="3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 eaLnBrk="1" hangingPunct="1">
                <a:spcBef>
                  <a:spcPct val="50000"/>
                </a:spcBef>
              </a:pPr>
              <a:r>
                <a:rPr lang="en" altLang="it-IT" sz="1500" b="0" dirty="0">
                  <a:solidFill>
                    <a:srgbClr val="000000"/>
                  </a:solidFill>
                  <a:latin typeface="Helvetica" pitchFamily="34" charset="0"/>
                </a:rPr>
                <a:t>Postpartum, postoperative</a:t>
              </a:r>
              <a:endParaRPr lang="x-none" altLang="it-IT" sz="1500" b="0" dirty="0">
                <a:solidFill>
                  <a:srgbClr val="000000"/>
                </a:solidFill>
                <a:latin typeface="Helvetica" pitchFamily="34" charset="0"/>
              </a:endParaRPr>
            </a:p>
          </p:txBody>
        </p:sp>
        <p:sp>
          <p:nvSpPr>
            <p:cNvPr id="23" name="Text Box 23"/>
            <p:cNvSpPr txBox="1">
              <a:spLocks noChangeArrowheads="1"/>
            </p:cNvSpPr>
            <p:nvPr/>
          </p:nvSpPr>
          <p:spPr bwMode="auto">
            <a:xfrm>
              <a:off x="630" y="3746"/>
              <a:ext cx="956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dirty="0">
                  <a:solidFill>
                    <a:srgbClr val="000000"/>
                  </a:solidFill>
                  <a:latin typeface="Helvetica" pitchFamily="34" charset="0"/>
                </a:rPr>
                <a:t>In the oral cavity</a:t>
              </a:r>
              <a:endParaRPr lang="en-GB" altLang="it-IT" sz="1500" b="0" dirty="0">
                <a:solidFill>
                  <a:srgbClr val="000000"/>
                </a:solidFill>
                <a:latin typeface="Helvetica" pitchFamily="34" charset="0"/>
              </a:endParaRPr>
            </a:p>
          </p:txBody>
        </p:sp>
        <p:sp>
          <p:nvSpPr>
            <p:cNvPr id="24" name="Text Box 24"/>
            <p:cNvSpPr txBox="1">
              <a:spLocks noChangeArrowheads="1"/>
            </p:cNvSpPr>
            <p:nvPr/>
          </p:nvSpPr>
          <p:spPr bwMode="auto">
            <a:xfrm>
              <a:off x="218" y="1067"/>
              <a:ext cx="116" cy="204"/>
            </a:xfrm>
            <a:prstGeom prst="rect">
              <a:avLst/>
            </a:prstGeom>
            <a:solidFill>
              <a:srgbClr val="007085">
                <a:alpha val="3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endParaRPr lang="en-GB" altLang="it-IT" sz="1500" b="0" dirty="0">
                <a:solidFill>
                  <a:schemeClr val="bg1"/>
                </a:solidFill>
                <a:latin typeface="Helvetica" pitchFamily="34" charset="0"/>
              </a:endParaRPr>
            </a:p>
          </p:txBody>
        </p:sp>
        <p:sp>
          <p:nvSpPr>
            <p:cNvPr id="25" name="Text Box 25"/>
            <p:cNvSpPr txBox="1">
              <a:spLocks noChangeArrowheads="1"/>
            </p:cNvSpPr>
            <p:nvPr/>
          </p:nvSpPr>
          <p:spPr bwMode="auto">
            <a:xfrm>
              <a:off x="218" y="1671"/>
              <a:ext cx="116" cy="204"/>
            </a:xfrm>
            <a:prstGeom prst="rect">
              <a:avLst/>
            </a:prstGeom>
            <a:solidFill>
              <a:schemeClr val="hlink">
                <a:alpha val="65097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endParaRPr lang="en-GB" altLang="it-IT" sz="1500" b="0" dirty="0">
                <a:solidFill>
                  <a:schemeClr val="bg1"/>
                </a:solidFill>
                <a:latin typeface="Helvetica" pitchFamily="34" charset="0"/>
              </a:endParaRPr>
            </a:p>
          </p:txBody>
        </p:sp>
        <p:sp>
          <p:nvSpPr>
            <p:cNvPr id="26" name="Text Box 26"/>
            <p:cNvSpPr txBox="1">
              <a:spLocks noChangeArrowheads="1"/>
            </p:cNvSpPr>
            <p:nvPr/>
          </p:nvSpPr>
          <p:spPr bwMode="auto">
            <a:xfrm>
              <a:off x="218" y="1996"/>
              <a:ext cx="116" cy="204"/>
            </a:xfrm>
            <a:prstGeom prst="rect">
              <a:avLst/>
            </a:prstGeom>
            <a:solidFill>
              <a:srgbClr val="A10051">
                <a:alpha val="3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endParaRPr lang="en-GB" altLang="it-IT" sz="1500" b="0" dirty="0">
                <a:solidFill>
                  <a:schemeClr val="bg1"/>
                </a:solidFill>
                <a:latin typeface="Helvetica" pitchFamily="34" charset="0"/>
              </a:endParaRPr>
            </a:p>
          </p:txBody>
        </p:sp>
        <p:sp>
          <p:nvSpPr>
            <p:cNvPr id="27" name="Text Box 27"/>
            <p:cNvSpPr txBox="1">
              <a:spLocks noChangeArrowheads="1"/>
            </p:cNvSpPr>
            <p:nvPr/>
          </p:nvSpPr>
          <p:spPr bwMode="auto">
            <a:xfrm>
              <a:off x="218" y="2304"/>
              <a:ext cx="116" cy="204"/>
            </a:xfrm>
            <a:prstGeom prst="rect">
              <a:avLst/>
            </a:prstGeom>
            <a:solidFill>
              <a:srgbClr val="A1005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endParaRPr lang="en-GB" altLang="it-IT" sz="1500" b="0" dirty="0">
                <a:solidFill>
                  <a:srgbClr val="FFFFFF"/>
                </a:solidFill>
                <a:latin typeface="Helvetica" pitchFamily="34" charset="0"/>
              </a:endParaRPr>
            </a:p>
          </p:txBody>
        </p:sp>
        <p:sp>
          <p:nvSpPr>
            <p:cNvPr id="28" name="Text Box 28"/>
            <p:cNvSpPr txBox="1">
              <a:spLocks noChangeArrowheads="1"/>
            </p:cNvSpPr>
            <p:nvPr/>
          </p:nvSpPr>
          <p:spPr bwMode="auto">
            <a:xfrm>
              <a:off x="218" y="2577"/>
              <a:ext cx="116" cy="204"/>
            </a:xfrm>
            <a:prstGeom prst="rect">
              <a:avLst/>
            </a:prstGeom>
            <a:solidFill>
              <a:srgbClr val="A1005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endParaRPr lang="en-GB" altLang="it-IT" sz="1500" b="0" dirty="0">
                <a:solidFill>
                  <a:srgbClr val="FFFFFF"/>
                </a:solidFill>
                <a:latin typeface="Helvetica" pitchFamily="34" charset="0"/>
              </a:endParaRPr>
            </a:p>
          </p:txBody>
        </p:sp>
        <p:sp>
          <p:nvSpPr>
            <p:cNvPr id="29" name="Text Box 30"/>
            <p:cNvSpPr txBox="1">
              <a:spLocks noChangeArrowheads="1"/>
            </p:cNvSpPr>
            <p:nvPr/>
          </p:nvSpPr>
          <p:spPr bwMode="auto">
            <a:xfrm>
              <a:off x="218" y="3457"/>
              <a:ext cx="116" cy="204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endParaRPr lang="en-GB" altLang="it-IT" sz="1500" b="0" dirty="0">
                <a:solidFill>
                  <a:srgbClr val="FFFFFF"/>
                </a:solidFill>
                <a:latin typeface="Helvetica" pitchFamily="34" charset="0"/>
              </a:endParaRPr>
            </a:p>
          </p:txBody>
        </p:sp>
        <p:sp>
          <p:nvSpPr>
            <p:cNvPr id="30" name="Text Box 31"/>
            <p:cNvSpPr txBox="1">
              <a:spLocks noChangeArrowheads="1"/>
            </p:cNvSpPr>
            <p:nvPr/>
          </p:nvSpPr>
          <p:spPr bwMode="auto">
            <a:xfrm>
              <a:off x="218" y="3732"/>
              <a:ext cx="116" cy="204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endParaRPr lang="en-GB" altLang="it-IT" sz="1500" b="0" dirty="0">
                <a:solidFill>
                  <a:srgbClr val="F3FDFF"/>
                </a:solidFill>
                <a:latin typeface="Helvetica" pitchFamily="34" charset="0"/>
              </a:endParaRPr>
            </a:p>
          </p:txBody>
        </p:sp>
        <p:sp>
          <p:nvSpPr>
            <p:cNvPr id="31" name="Text Box 34"/>
            <p:cNvSpPr txBox="1">
              <a:spLocks noChangeArrowheads="1"/>
            </p:cNvSpPr>
            <p:nvPr/>
          </p:nvSpPr>
          <p:spPr bwMode="auto">
            <a:xfrm>
              <a:off x="2524" y="1067"/>
              <a:ext cx="357" cy="202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 dirty="0">
                  <a:solidFill>
                    <a:srgbClr val="FFFFFF"/>
                  </a:solidFill>
                  <a:latin typeface="Helvetica" pitchFamily="34" charset="0"/>
                </a:rPr>
                <a:t>60%</a:t>
              </a:r>
              <a:endParaRPr lang="en-GB" altLang="it-IT" sz="1500" b="0" dirty="0">
                <a:solidFill>
                  <a:srgbClr val="000000"/>
                </a:solidFill>
                <a:latin typeface="Helvetica" pitchFamily="34" charset="0"/>
              </a:endParaRPr>
            </a:p>
          </p:txBody>
        </p:sp>
        <p:sp>
          <p:nvSpPr>
            <p:cNvPr id="32" name="Text Box 35"/>
            <p:cNvSpPr txBox="1">
              <a:spLocks noChangeArrowheads="1"/>
            </p:cNvSpPr>
            <p:nvPr/>
          </p:nvSpPr>
          <p:spPr bwMode="auto">
            <a:xfrm>
              <a:off x="1929" y="1063"/>
              <a:ext cx="513" cy="202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FFFFFF"/>
                  </a:solidFill>
                  <a:latin typeface="Helvetica" pitchFamily="34" charset="0"/>
                </a:rPr>
                <a:t>70%</a:t>
              </a:r>
            </a:p>
          </p:txBody>
        </p:sp>
        <p:sp>
          <p:nvSpPr>
            <p:cNvPr id="33" name="Text Box 36"/>
            <p:cNvSpPr txBox="1">
              <a:spLocks noChangeArrowheads="1"/>
            </p:cNvSpPr>
            <p:nvPr/>
          </p:nvSpPr>
          <p:spPr bwMode="auto">
            <a:xfrm>
              <a:off x="3408" y="1067"/>
              <a:ext cx="357" cy="202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 dirty="0">
                  <a:solidFill>
                    <a:srgbClr val="FFFFFF"/>
                  </a:solidFill>
                  <a:latin typeface="Helvetica" pitchFamily="34" charset="0"/>
                </a:rPr>
                <a:t>64%</a:t>
              </a:r>
            </a:p>
          </p:txBody>
        </p:sp>
        <p:sp>
          <p:nvSpPr>
            <p:cNvPr id="34" name="Text Box 37"/>
            <p:cNvSpPr txBox="1">
              <a:spLocks noChangeArrowheads="1"/>
            </p:cNvSpPr>
            <p:nvPr/>
          </p:nvSpPr>
          <p:spPr bwMode="auto">
            <a:xfrm>
              <a:off x="4346" y="1067"/>
              <a:ext cx="357" cy="202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 dirty="0">
                  <a:solidFill>
                    <a:srgbClr val="FFFFFF"/>
                  </a:solidFill>
                  <a:latin typeface="Helvetica" pitchFamily="34" charset="0"/>
                </a:rPr>
                <a:t>72%</a:t>
              </a:r>
            </a:p>
          </p:txBody>
        </p:sp>
        <p:sp>
          <p:nvSpPr>
            <p:cNvPr id="35" name="Text Box 38"/>
            <p:cNvSpPr txBox="1">
              <a:spLocks noChangeArrowheads="1"/>
            </p:cNvSpPr>
            <p:nvPr/>
          </p:nvSpPr>
          <p:spPr bwMode="auto">
            <a:xfrm>
              <a:off x="2972" y="1067"/>
              <a:ext cx="357" cy="202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FFFFFF"/>
                  </a:solidFill>
                  <a:latin typeface="Helvetica" pitchFamily="34" charset="0"/>
                </a:rPr>
                <a:t>57%</a:t>
              </a:r>
            </a:p>
          </p:txBody>
        </p:sp>
        <p:sp>
          <p:nvSpPr>
            <p:cNvPr id="36" name="Text Box 39"/>
            <p:cNvSpPr txBox="1">
              <a:spLocks noChangeArrowheads="1"/>
            </p:cNvSpPr>
            <p:nvPr/>
          </p:nvSpPr>
          <p:spPr bwMode="auto">
            <a:xfrm>
              <a:off x="3847" y="1063"/>
              <a:ext cx="397" cy="202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FFFFFF"/>
                  </a:solidFill>
                  <a:latin typeface="Helvetica" pitchFamily="34" charset="0"/>
                </a:rPr>
                <a:t>77%</a:t>
              </a:r>
            </a:p>
          </p:txBody>
        </p:sp>
        <p:sp>
          <p:nvSpPr>
            <p:cNvPr id="37" name="Text Box 40"/>
            <p:cNvSpPr txBox="1">
              <a:spLocks noChangeArrowheads="1"/>
            </p:cNvSpPr>
            <p:nvPr/>
          </p:nvSpPr>
          <p:spPr bwMode="auto">
            <a:xfrm>
              <a:off x="2524" y="1364"/>
              <a:ext cx="357" cy="202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 dirty="0">
                  <a:solidFill>
                    <a:srgbClr val="FFFFFF"/>
                  </a:solidFill>
                  <a:latin typeface="Helvetica" pitchFamily="34" charset="0"/>
                </a:rPr>
                <a:t>75%</a:t>
              </a:r>
            </a:p>
          </p:txBody>
        </p:sp>
        <p:sp>
          <p:nvSpPr>
            <p:cNvPr id="38" name="Text Box 41"/>
            <p:cNvSpPr txBox="1">
              <a:spLocks noChangeArrowheads="1"/>
            </p:cNvSpPr>
            <p:nvPr/>
          </p:nvSpPr>
          <p:spPr bwMode="auto">
            <a:xfrm>
              <a:off x="1929" y="1360"/>
              <a:ext cx="519" cy="202"/>
            </a:xfrm>
            <a:prstGeom prst="rect">
              <a:avLst/>
            </a:prstGeom>
            <a:solidFill>
              <a:schemeClr val="hlink">
                <a:alpha val="65097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50%</a:t>
              </a:r>
            </a:p>
          </p:txBody>
        </p:sp>
        <p:sp>
          <p:nvSpPr>
            <p:cNvPr id="39" name="Text Box 42"/>
            <p:cNvSpPr txBox="1">
              <a:spLocks noChangeArrowheads="1"/>
            </p:cNvSpPr>
            <p:nvPr/>
          </p:nvSpPr>
          <p:spPr bwMode="auto">
            <a:xfrm>
              <a:off x="3408" y="1364"/>
              <a:ext cx="357" cy="202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FFFFFF"/>
                  </a:solidFill>
                  <a:latin typeface="Helvetica" pitchFamily="34" charset="0"/>
                </a:rPr>
                <a:t>60%</a:t>
              </a:r>
            </a:p>
          </p:txBody>
        </p:sp>
        <p:sp>
          <p:nvSpPr>
            <p:cNvPr id="40" name="Text Box 43"/>
            <p:cNvSpPr txBox="1">
              <a:spLocks noChangeArrowheads="1"/>
            </p:cNvSpPr>
            <p:nvPr/>
          </p:nvSpPr>
          <p:spPr bwMode="auto">
            <a:xfrm>
              <a:off x="4346" y="1364"/>
              <a:ext cx="357" cy="202"/>
            </a:xfrm>
            <a:prstGeom prst="rect">
              <a:avLst/>
            </a:prstGeom>
            <a:solidFill>
              <a:schemeClr val="hlink">
                <a:alpha val="65097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50%</a:t>
              </a:r>
            </a:p>
          </p:txBody>
        </p:sp>
        <p:sp>
          <p:nvSpPr>
            <p:cNvPr id="41" name="Text Box 44"/>
            <p:cNvSpPr txBox="1">
              <a:spLocks noChangeArrowheads="1"/>
            </p:cNvSpPr>
            <p:nvPr/>
          </p:nvSpPr>
          <p:spPr bwMode="auto">
            <a:xfrm>
              <a:off x="5222" y="1360"/>
              <a:ext cx="403" cy="202"/>
            </a:xfrm>
            <a:prstGeom prst="rect">
              <a:avLst/>
            </a:prstGeom>
            <a:solidFill>
              <a:schemeClr val="hlink">
                <a:alpha val="65097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35%</a:t>
              </a:r>
            </a:p>
          </p:txBody>
        </p:sp>
        <p:sp>
          <p:nvSpPr>
            <p:cNvPr id="42" name="Text Box 45"/>
            <p:cNvSpPr txBox="1">
              <a:spLocks noChangeArrowheads="1"/>
            </p:cNvSpPr>
            <p:nvPr/>
          </p:nvSpPr>
          <p:spPr bwMode="auto">
            <a:xfrm>
              <a:off x="2972" y="1364"/>
              <a:ext cx="357" cy="202"/>
            </a:xfrm>
            <a:prstGeom prst="rect">
              <a:avLst/>
            </a:prstGeom>
            <a:solidFill>
              <a:schemeClr val="hlink">
                <a:alpha val="65097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50%</a:t>
              </a:r>
            </a:p>
          </p:txBody>
        </p:sp>
        <p:sp>
          <p:nvSpPr>
            <p:cNvPr id="43" name="Text Box 46"/>
            <p:cNvSpPr txBox="1">
              <a:spLocks noChangeArrowheads="1"/>
            </p:cNvSpPr>
            <p:nvPr/>
          </p:nvSpPr>
          <p:spPr bwMode="auto">
            <a:xfrm>
              <a:off x="3851" y="1360"/>
              <a:ext cx="389" cy="202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FFFFFF"/>
                  </a:solidFill>
                  <a:latin typeface="Helvetica" pitchFamily="34" charset="0"/>
                </a:rPr>
                <a:t>58%</a:t>
              </a:r>
            </a:p>
          </p:txBody>
        </p:sp>
        <p:sp>
          <p:nvSpPr>
            <p:cNvPr id="44" name="Text Box 47"/>
            <p:cNvSpPr txBox="1">
              <a:spLocks noChangeArrowheads="1"/>
            </p:cNvSpPr>
            <p:nvPr/>
          </p:nvSpPr>
          <p:spPr bwMode="auto">
            <a:xfrm>
              <a:off x="2528" y="1669"/>
              <a:ext cx="356" cy="202"/>
            </a:xfrm>
            <a:prstGeom prst="rect">
              <a:avLst/>
            </a:prstGeom>
            <a:solidFill>
              <a:srgbClr val="007085">
                <a:alpha val="3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7%</a:t>
              </a:r>
            </a:p>
          </p:txBody>
        </p:sp>
        <p:sp>
          <p:nvSpPr>
            <p:cNvPr id="45" name="Text Box 48"/>
            <p:cNvSpPr txBox="1">
              <a:spLocks noChangeArrowheads="1"/>
            </p:cNvSpPr>
            <p:nvPr/>
          </p:nvSpPr>
          <p:spPr bwMode="auto">
            <a:xfrm>
              <a:off x="3408" y="1669"/>
              <a:ext cx="357" cy="202"/>
            </a:xfrm>
            <a:prstGeom prst="rect">
              <a:avLst/>
            </a:prstGeom>
            <a:solidFill>
              <a:srgbClr val="007085">
                <a:alpha val="3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10%</a:t>
              </a:r>
            </a:p>
          </p:txBody>
        </p:sp>
        <p:sp>
          <p:nvSpPr>
            <p:cNvPr id="46" name="Text Box 49"/>
            <p:cNvSpPr txBox="1">
              <a:spLocks noChangeArrowheads="1"/>
            </p:cNvSpPr>
            <p:nvPr/>
          </p:nvSpPr>
          <p:spPr bwMode="auto">
            <a:xfrm>
              <a:off x="4346" y="1669"/>
              <a:ext cx="357" cy="202"/>
            </a:xfrm>
            <a:prstGeom prst="rect">
              <a:avLst/>
            </a:prstGeom>
            <a:solidFill>
              <a:schemeClr val="hlink">
                <a:alpha val="65097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25%</a:t>
              </a:r>
            </a:p>
          </p:txBody>
        </p:sp>
        <p:sp>
          <p:nvSpPr>
            <p:cNvPr id="47" name="Text Box 50"/>
            <p:cNvSpPr txBox="1">
              <a:spLocks noChangeArrowheads="1"/>
            </p:cNvSpPr>
            <p:nvPr/>
          </p:nvSpPr>
          <p:spPr bwMode="auto">
            <a:xfrm>
              <a:off x="2972" y="1669"/>
              <a:ext cx="356" cy="202"/>
            </a:xfrm>
            <a:prstGeom prst="rect">
              <a:avLst/>
            </a:prstGeom>
            <a:solidFill>
              <a:srgbClr val="007085">
                <a:alpha val="3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6%</a:t>
              </a:r>
            </a:p>
          </p:txBody>
        </p:sp>
        <p:sp>
          <p:nvSpPr>
            <p:cNvPr id="48" name="Text Box 51"/>
            <p:cNvSpPr txBox="1">
              <a:spLocks noChangeArrowheads="1"/>
            </p:cNvSpPr>
            <p:nvPr/>
          </p:nvSpPr>
          <p:spPr bwMode="auto">
            <a:xfrm>
              <a:off x="2524" y="1988"/>
              <a:ext cx="357" cy="202"/>
            </a:xfrm>
            <a:prstGeom prst="rect">
              <a:avLst/>
            </a:prstGeom>
            <a:solidFill>
              <a:srgbClr val="A10051">
                <a:alpha val="3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15%</a:t>
              </a:r>
            </a:p>
          </p:txBody>
        </p:sp>
        <p:sp>
          <p:nvSpPr>
            <p:cNvPr id="49" name="Text Box 52"/>
            <p:cNvSpPr txBox="1">
              <a:spLocks noChangeArrowheads="1"/>
            </p:cNvSpPr>
            <p:nvPr/>
          </p:nvSpPr>
          <p:spPr bwMode="auto">
            <a:xfrm>
              <a:off x="3408" y="1988"/>
              <a:ext cx="357" cy="202"/>
            </a:xfrm>
            <a:prstGeom prst="rect">
              <a:avLst/>
            </a:prstGeom>
            <a:solidFill>
              <a:srgbClr val="A10051">
                <a:alpha val="3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14%</a:t>
              </a:r>
            </a:p>
          </p:txBody>
        </p:sp>
        <p:sp>
          <p:nvSpPr>
            <p:cNvPr id="50" name="Text Box 53"/>
            <p:cNvSpPr txBox="1">
              <a:spLocks noChangeArrowheads="1"/>
            </p:cNvSpPr>
            <p:nvPr/>
          </p:nvSpPr>
          <p:spPr bwMode="auto">
            <a:xfrm>
              <a:off x="4346" y="1988"/>
              <a:ext cx="357" cy="202"/>
            </a:xfrm>
            <a:prstGeom prst="rect">
              <a:avLst/>
            </a:prstGeom>
            <a:solidFill>
              <a:srgbClr val="A10051">
                <a:alpha val="65097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38%</a:t>
              </a:r>
            </a:p>
          </p:txBody>
        </p:sp>
        <p:sp>
          <p:nvSpPr>
            <p:cNvPr id="51" name="Text Box 54"/>
            <p:cNvSpPr txBox="1">
              <a:spLocks noChangeArrowheads="1"/>
            </p:cNvSpPr>
            <p:nvPr/>
          </p:nvSpPr>
          <p:spPr bwMode="auto">
            <a:xfrm>
              <a:off x="5242" y="1988"/>
              <a:ext cx="363" cy="208"/>
            </a:xfrm>
            <a:prstGeom prst="rect">
              <a:avLst/>
            </a:prstGeom>
            <a:solidFill>
              <a:srgbClr val="A10051">
                <a:alpha val="2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10%</a:t>
              </a:r>
            </a:p>
          </p:txBody>
        </p:sp>
        <p:sp>
          <p:nvSpPr>
            <p:cNvPr id="52" name="Text Box 55"/>
            <p:cNvSpPr txBox="1">
              <a:spLocks noChangeArrowheads="1"/>
            </p:cNvSpPr>
            <p:nvPr/>
          </p:nvSpPr>
          <p:spPr bwMode="auto">
            <a:xfrm>
              <a:off x="2969" y="1988"/>
              <a:ext cx="362" cy="208"/>
            </a:xfrm>
            <a:prstGeom prst="rect">
              <a:avLst/>
            </a:prstGeom>
            <a:solidFill>
              <a:srgbClr val="A10051">
                <a:alpha val="2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6%</a:t>
              </a:r>
            </a:p>
          </p:txBody>
        </p:sp>
        <p:sp>
          <p:nvSpPr>
            <p:cNvPr id="53" name="Text Box 56"/>
            <p:cNvSpPr txBox="1">
              <a:spLocks noChangeArrowheads="1"/>
            </p:cNvSpPr>
            <p:nvPr/>
          </p:nvSpPr>
          <p:spPr bwMode="auto">
            <a:xfrm>
              <a:off x="3852" y="1984"/>
              <a:ext cx="389" cy="208"/>
            </a:xfrm>
            <a:prstGeom prst="rect">
              <a:avLst/>
            </a:prstGeom>
            <a:solidFill>
              <a:srgbClr val="A10051">
                <a:alpha val="2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 dirty="0">
                  <a:solidFill>
                    <a:srgbClr val="000000"/>
                  </a:solidFill>
                  <a:latin typeface="Helvetica" pitchFamily="34" charset="0"/>
                </a:rPr>
                <a:t>7%</a:t>
              </a:r>
            </a:p>
          </p:txBody>
        </p:sp>
        <p:sp>
          <p:nvSpPr>
            <p:cNvPr id="54" name="Text Box 57"/>
            <p:cNvSpPr txBox="1">
              <a:spLocks noChangeArrowheads="1"/>
            </p:cNvSpPr>
            <p:nvPr/>
          </p:nvSpPr>
          <p:spPr bwMode="auto">
            <a:xfrm>
              <a:off x="2524" y="2286"/>
              <a:ext cx="357" cy="202"/>
            </a:xfrm>
            <a:prstGeom prst="rect">
              <a:avLst/>
            </a:prstGeom>
            <a:solidFill>
              <a:srgbClr val="A10051">
                <a:alpha val="65097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38%</a:t>
              </a:r>
            </a:p>
          </p:txBody>
        </p:sp>
        <p:sp>
          <p:nvSpPr>
            <p:cNvPr id="55" name="Text Box 58"/>
            <p:cNvSpPr txBox="1">
              <a:spLocks noChangeArrowheads="1"/>
            </p:cNvSpPr>
            <p:nvPr/>
          </p:nvSpPr>
          <p:spPr bwMode="auto">
            <a:xfrm>
              <a:off x="1929" y="2282"/>
              <a:ext cx="510" cy="202"/>
            </a:xfrm>
            <a:prstGeom prst="rect">
              <a:avLst/>
            </a:prstGeom>
            <a:solidFill>
              <a:srgbClr val="A10051">
                <a:alpha val="65097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50%</a:t>
              </a:r>
            </a:p>
          </p:txBody>
        </p:sp>
        <p:sp>
          <p:nvSpPr>
            <p:cNvPr id="56" name="Text Box 59"/>
            <p:cNvSpPr txBox="1">
              <a:spLocks noChangeArrowheads="1"/>
            </p:cNvSpPr>
            <p:nvPr/>
          </p:nvSpPr>
          <p:spPr bwMode="auto">
            <a:xfrm>
              <a:off x="3385" y="2282"/>
              <a:ext cx="403" cy="202"/>
            </a:xfrm>
            <a:prstGeom prst="rect">
              <a:avLst/>
            </a:prstGeom>
            <a:solidFill>
              <a:srgbClr val="A10051">
                <a:alpha val="3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21%</a:t>
              </a:r>
            </a:p>
          </p:txBody>
        </p:sp>
        <p:sp>
          <p:nvSpPr>
            <p:cNvPr id="57" name="Text Box 60"/>
            <p:cNvSpPr txBox="1">
              <a:spLocks noChangeArrowheads="1"/>
            </p:cNvSpPr>
            <p:nvPr/>
          </p:nvSpPr>
          <p:spPr bwMode="auto">
            <a:xfrm>
              <a:off x="4346" y="2286"/>
              <a:ext cx="357" cy="202"/>
            </a:xfrm>
            <a:prstGeom prst="rect">
              <a:avLst/>
            </a:prstGeom>
            <a:solidFill>
              <a:srgbClr val="A1005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FFFFFF"/>
                  </a:solidFill>
                  <a:latin typeface="Helvetica" pitchFamily="34" charset="0"/>
                </a:rPr>
                <a:t>69%</a:t>
              </a:r>
            </a:p>
          </p:txBody>
        </p:sp>
        <p:sp>
          <p:nvSpPr>
            <p:cNvPr id="58" name="Text Box 61"/>
            <p:cNvSpPr txBox="1">
              <a:spLocks noChangeArrowheads="1"/>
            </p:cNvSpPr>
            <p:nvPr/>
          </p:nvSpPr>
          <p:spPr bwMode="auto">
            <a:xfrm>
              <a:off x="5245" y="2286"/>
              <a:ext cx="357" cy="202"/>
            </a:xfrm>
            <a:prstGeom prst="rect">
              <a:avLst/>
            </a:prstGeom>
            <a:solidFill>
              <a:srgbClr val="A10051">
                <a:alpha val="65097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55%</a:t>
              </a:r>
            </a:p>
          </p:txBody>
        </p:sp>
        <p:sp>
          <p:nvSpPr>
            <p:cNvPr id="59" name="Text Box 62"/>
            <p:cNvSpPr txBox="1">
              <a:spLocks noChangeArrowheads="1"/>
            </p:cNvSpPr>
            <p:nvPr/>
          </p:nvSpPr>
          <p:spPr bwMode="auto">
            <a:xfrm>
              <a:off x="2928" y="2282"/>
              <a:ext cx="421" cy="202"/>
            </a:xfrm>
            <a:prstGeom prst="rect">
              <a:avLst/>
            </a:prstGeom>
            <a:solidFill>
              <a:srgbClr val="A10051">
                <a:alpha val="3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26%</a:t>
              </a:r>
            </a:p>
          </p:txBody>
        </p:sp>
        <p:sp>
          <p:nvSpPr>
            <p:cNvPr id="60" name="Text Box 63"/>
            <p:cNvSpPr txBox="1">
              <a:spLocks noChangeArrowheads="1"/>
            </p:cNvSpPr>
            <p:nvPr/>
          </p:nvSpPr>
          <p:spPr bwMode="auto">
            <a:xfrm>
              <a:off x="3855" y="2282"/>
              <a:ext cx="389" cy="208"/>
            </a:xfrm>
            <a:prstGeom prst="rect">
              <a:avLst/>
            </a:prstGeom>
            <a:solidFill>
              <a:srgbClr val="A10051">
                <a:alpha val="2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25%</a:t>
              </a:r>
            </a:p>
          </p:txBody>
        </p:sp>
        <p:sp>
          <p:nvSpPr>
            <p:cNvPr id="61" name="Text Box 64"/>
            <p:cNvSpPr txBox="1">
              <a:spLocks noChangeArrowheads="1"/>
            </p:cNvSpPr>
            <p:nvPr/>
          </p:nvSpPr>
          <p:spPr bwMode="auto">
            <a:xfrm>
              <a:off x="2524" y="2567"/>
              <a:ext cx="357" cy="202"/>
            </a:xfrm>
            <a:prstGeom prst="rect">
              <a:avLst/>
            </a:prstGeom>
            <a:solidFill>
              <a:srgbClr val="A10051">
                <a:alpha val="65097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38%</a:t>
              </a:r>
            </a:p>
          </p:txBody>
        </p:sp>
        <p:sp>
          <p:nvSpPr>
            <p:cNvPr id="62" name="Text Box 65"/>
            <p:cNvSpPr txBox="1">
              <a:spLocks noChangeArrowheads="1"/>
            </p:cNvSpPr>
            <p:nvPr/>
          </p:nvSpPr>
          <p:spPr bwMode="auto">
            <a:xfrm>
              <a:off x="3408" y="2567"/>
              <a:ext cx="357" cy="202"/>
            </a:xfrm>
            <a:prstGeom prst="rect">
              <a:avLst/>
            </a:prstGeom>
            <a:solidFill>
              <a:srgbClr val="A10051">
                <a:alpha val="3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12%</a:t>
              </a:r>
            </a:p>
          </p:txBody>
        </p:sp>
        <p:sp>
          <p:nvSpPr>
            <p:cNvPr id="63" name="Text Box 66"/>
            <p:cNvSpPr txBox="1">
              <a:spLocks noChangeArrowheads="1"/>
            </p:cNvSpPr>
            <p:nvPr/>
          </p:nvSpPr>
          <p:spPr bwMode="auto">
            <a:xfrm>
              <a:off x="4346" y="2567"/>
              <a:ext cx="357" cy="202"/>
            </a:xfrm>
            <a:prstGeom prst="rect">
              <a:avLst/>
            </a:prstGeom>
            <a:solidFill>
              <a:srgbClr val="A1005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FFFFFF"/>
                  </a:solidFill>
                  <a:latin typeface="Helvetica" pitchFamily="34" charset="0"/>
                </a:rPr>
                <a:t>66%</a:t>
              </a:r>
            </a:p>
          </p:txBody>
        </p:sp>
        <p:sp>
          <p:nvSpPr>
            <p:cNvPr id="64" name="Text Box 67"/>
            <p:cNvSpPr txBox="1">
              <a:spLocks noChangeArrowheads="1"/>
            </p:cNvSpPr>
            <p:nvPr/>
          </p:nvSpPr>
          <p:spPr bwMode="auto">
            <a:xfrm>
              <a:off x="5245" y="2567"/>
              <a:ext cx="357" cy="202"/>
            </a:xfrm>
            <a:prstGeom prst="rect">
              <a:avLst/>
            </a:prstGeom>
            <a:solidFill>
              <a:srgbClr val="A10051">
                <a:alpha val="65097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58%</a:t>
              </a:r>
            </a:p>
          </p:txBody>
        </p:sp>
        <p:sp>
          <p:nvSpPr>
            <p:cNvPr id="65" name="Text Box 68"/>
            <p:cNvSpPr txBox="1">
              <a:spLocks noChangeArrowheads="1"/>
            </p:cNvSpPr>
            <p:nvPr/>
          </p:nvSpPr>
          <p:spPr bwMode="auto">
            <a:xfrm>
              <a:off x="2972" y="2567"/>
              <a:ext cx="357" cy="202"/>
            </a:xfrm>
            <a:prstGeom prst="rect">
              <a:avLst/>
            </a:prstGeom>
            <a:solidFill>
              <a:srgbClr val="A10051">
                <a:alpha val="3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29%</a:t>
              </a:r>
            </a:p>
          </p:txBody>
        </p:sp>
        <p:sp>
          <p:nvSpPr>
            <p:cNvPr id="66" name="Text Box 69"/>
            <p:cNvSpPr txBox="1">
              <a:spLocks noChangeArrowheads="1"/>
            </p:cNvSpPr>
            <p:nvPr/>
          </p:nvSpPr>
          <p:spPr bwMode="auto">
            <a:xfrm>
              <a:off x="2525" y="2874"/>
              <a:ext cx="362" cy="208"/>
            </a:xfrm>
            <a:prstGeom prst="rect">
              <a:avLst/>
            </a:prstGeom>
            <a:solidFill>
              <a:srgbClr val="A10051">
                <a:alpha val="2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7%</a:t>
              </a:r>
            </a:p>
          </p:txBody>
        </p:sp>
        <p:sp>
          <p:nvSpPr>
            <p:cNvPr id="67" name="Text Box 70"/>
            <p:cNvSpPr txBox="1">
              <a:spLocks noChangeArrowheads="1"/>
            </p:cNvSpPr>
            <p:nvPr/>
          </p:nvSpPr>
          <p:spPr bwMode="auto">
            <a:xfrm>
              <a:off x="1929" y="2870"/>
              <a:ext cx="522" cy="208"/>
            </a:xfrm>
            <a:prstGeom prst="rect">
              <a:avLst/>
            </a:prstGeom>
            <a:solidFill>
              <a:srgbClr val="A10051">
                <a:alpha val="2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5%</a:t>
              </a:r>
            </a:p>
          </p:txBody>
        </p:sp>
        <p:sp>
          <p:nvSpPr>
            <p:cNvPr id="68" name="Text Box 71"/>
            <p:cNvSpPr txBox="1">
              <a:spLocks noChangeArrowheads="1"/>
            </p:cNvSpPr>
            <p:nvPr/>
          </p:nvSpPr>
          <p:spPr bwMode="auto">
            <a:xfrm>
              <a:off x="3408" y="2874"/>
              <a:ext cx="357" cy="202"/>
            </a:xfrm>
            <a:prstGeom prst="rect">
              <a:avLst/>
            </a:prstGeom>
            <a:solidFill>
              <a:srgbClr val="A10051">
                <a:alpha val="3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17%</a:t>
              </a:r>
            </a:p>
          </p:txBody>
        </p:sp>
        <p:sp>
          <p:nvSpPr>
            <p:cNvPr id="69" name="Text Box 72"/>
            <p:cNvSpPr txBox="1">
              <a:spLocks noChangeArrowheads="1"/>
            </p:cNvSpPr>
            <p:nvPr/>
          </p:nvSpPr>
          <p:spPr bwMode="auto">
            <a:xfrm>
              <a:off x="4317" y="2870"/>
              <a:ext cx="393" cy="208"/>
            </a:xfrm>
            <a:prstGeom prst="rect">
              <a:avLst/>
            </a:prstGeom>
            <a:solidFill>
              <a:srgbClr val="A10051">
                <a:alpha val="2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9%</a:t>
              </a:r>
            </a:p>
          </p:txBody>
        </p:sp>
        <p:sp>
          <p:nvSpPr>
            <p:cNvPr id="70" name="Text Box 73"/>
            <p:cNvSpPr txBox="1">
              <a:spLocks noChangeArrowheads="1"/>
            </p:cNvSpPr>
            <p:nvPr/>
          </p:nvSpPr>
          <p:spPr bwMode="auto">
            <a:xfrm>
              <a:off x="5245" y="2874"/>
              <a:ext cx="357" cy="202"/>
            </a:xfrm>
            <a:prstGeom prst="rect">
              <a:avLst/>
            </a:prstGeom>
            <a:solidFill>
              <a:srgbClr val="A10051">
                <a:alpha val="3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25%</a:t>
              </a:r>
            </a:p>
          </p:txBody>
        </p:sp>
        <p:sp>
          <p:nvSpPr>
            <p:cNvPr id="71" name="Text Box 74"/>
            <p:cNvSpPr txBox="1">
              <a:spLocks noChangeArrowheads="1"/>
            </p:cNvSpPr>
            <p:nvPr/>
          </p:nvSpPr>
          <p:spPr bwMode="auto">
            <a:xfrm>
              <a:off x="2969" y="2874"/>
              <a:ext cx="362" cy="208"/>
            </a:xfrm>
            <a:prstGeom prst="rect">
              <a:avLst/>
            </a:prstGeom>
            <a:solidFill>
              <a:srgbClr val="A10051">
                <a:alpha val="2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6%</a:t>
              </a:r>
            </a:p>
          </p:txBody>
        </p:sp>
        <p:sp>
          <p:nvSpPr>
            <p:cNvPr id="72" name="Text Box 75"/>
            <p:cNvSpPr txBox="1">
              <a:spLocks noChangeArrowheads="1"/>
            </p:cNvSpPr>
            <p:nvPr/>
          </p:nvSpPr>
          <p:spPr bwMode="auto">
            <a:xfrm>
              <a:off x="2524" y="3170"/>
              <a:ext cx="357" cy="202"/>
            </a:xfrm>
            <a:prstGeom prst="rect">
              <a:avLst/>
            </a:prstGeom>
            <a:solidFill>
              <a:srgbClr val="007085">
                <a:alpha val="3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15%</a:t>
              </a:r>
            </a:p>
          </p:txBody>
        </p:sp>
        <p:sp>
          <p:nvSpPr>
            <p:cNvPr id="73" name="Text Box 76"/>
            <p:cNvSpPr txBox="1">
              <a:spLocks noChangeArrowheads="1"/>
            </p:cNvSpPr>
            <p:nvPr/>
          </p:nvSpPr>
          <p:spPr bwMode="auto">
            <a:xfrm>
              <a:off x="1929" y="3166"/>
              <a:ext cx="526" cy="202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FFFFFF"/>
                  </a:solidFill>
                  <a:latin typeface="Helvetica" pitchFamily="34" charset="0"/>
                </a:rPr>
                <a:t>75%</a:t>
              </a:r>
            </a:p>
          </p:txBody>
        </p:sp>
        <p:sp>
          <p:nvSpPr>
            <p:cNvPr id="74" name="Text Box 77"/>
            <p:cNvSpPr txBox="1">
              <a:spLocks noChangeArrowheads="1"/>
            </p:cNvSpPr>
            <p:nvPr/>
          </p:nvSpPr>
          <p:spPr bwMode="auto">
            <a:xfrm>
              <a:off x="4323" y="3166"/>
              <a:ext cx="403" cy="202"/>
            </a:xfrm>
            <a:prstGeom prst="rect">
              <a:avLst/>
            </a:prstGeom>
            <a:solidFill>
              <a:schemeClr val="hlink">
                <a:alpha val="65097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28%</a:t>
              </a:r>
            </a:p>
          </p:txBody>
        </p:sp>
        <p:sp>
          <p:nvSpPr>
            <p:cNvPr id="75" name="Text Box 78"/>
            <p:cNvSpPr txBox="1">
              <a:spLocks noChangeArrowheads="1"/>
            </p:cNvSpPr>
            <p:nvPr/>
          </p:nvSpPr>
          <p:spPr bwMode="auto">
            <a:xfrm>
              <a:off x="5245" y="3170"/>
              <a:ext cx="357" cy="202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FFFFFF"/>
                  </a:solidFill>
                  <a:latin typeface="Helvetica" pitchFamily="34" charset="0"/>
                </a:rPr>
                <a:t>73%</a:t>
              </a:r>
            </a:p>
          </p:txBody>
        </p:sp>
        <p:sp>
          <p:nvSpPr>
            <p:cNvPr id="76" name="Text Box 79"/>
            <p:cNvSpPr txBox="1">
              <a:spLocks noChangeArrowheads="1"/>
            </p:cNvSpPr>
            <p:nvPr/>
          </p:nvSpPr>
          <p:spPr bwMode="auto">
            <a:xfrm>
              <a:off x="2972" y="3170"/>
              <a:ext cx="356" cy="202"/>
            </a:xfrm>
            <a:prstGeom prst="rect">
              <a:avLst/>
            </a:prstGeom>
            <a:solidFill>
              <a:srgbClr val="007085">
                <a:alpha val="3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3%</a:t>
              </a:r>
            </a:p>
          </p:txBody>
        </p:sp>
        <p:sp>
          <p:nvSpPr>
            <p:cNvPr id="77" name="Text Box 80"/>
            <p:cNvSpPr txBox="1">
              <a:spLocks noChangeArrowheads="1"/>
            </p:cNvSpPr>
            <p:nvPr/>
          </p:nvSpPr>
          <p:spPr bwMode="auto">
            <a:xfrm>
              <a:off x="3843" y="3166"/>
              <a:ext cx="413" cy="202"/>
            </a:xfrm>
            <a:prstGeom prst="rect">
              <a:avLst/>
            </a:prstGeom>
            <a:solidFill>
              <a:schemeClr val="hlink">
                <a:alpha val="65097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22%</a:t>
              </a:r>
            </a:p>
          </p:txBody>
        </p:sp>
        <p:sp>
          <p:nvSpPr>
            <p:cNvPr id="78" name="Text Box 81"/>
            <p:cNvSpPr txBox="1">
              <a:spLocks noChangeArrowheads="1"/>
            </p:cNvSpPr>
            <p:nvPr/>
          </p:nvSpPr>
          <p:spPr bwMode="auto">
            <a:xfrm>
              <a:off x="2524" y="3450"/>
              <a:ext cx="357" cy="202"/>
            </a:xfrm>
            <a:prstGeom prst="rect">
              <a:avLst/>
            </a:prstGeom>
            <a:solidFill>
              <a:schemeClr val="hlink">
                <a:alpha val="65097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23%</a:t>
              </a:r>
            </a:p>
          </p:txBody>
        </p:sp>
        <p:sp>
          <p:nvSpPr>
            <p:cNvPr id="79" name="Text Box 82"/>
            <p:cNvSpPr txBox="1">
              <a:spLocks noChangeArrowheads="1"/>
            </p:cNvSpPr>
            <p:nvPr/>
          </p:nvSpPr>
          <p:spPr bwMode="auto">
            <a:xfrm>
              <a:off x="1929" y="3446"/>
              <a:ext cx="529" cy="202"/>
            </a:xfrm>
            <a:prstGeom prst="rect">
              <a:avLst/>
            </a:prstGeom>
            <a:solidFill>
              <a:schemeClr val="hlink">
                <a:alpha val="65097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40%</a:t>
              </a:r>
            </a:p>
          </p:txBody>
        </p:sp>
        <p:sp>
          <p:nvSpPr>
            <p:cNvPr id="80" name="Text Box 83"/>
            <p:cNvSpPr txBox="1">
              <a:spLocks noChangeArrowheads="1"/>
            </p:cNvSpPr>
            <p:nvPr/>
          </p:nvSpPr>
          <p:spPr bwMode="auto">
            <a:xfrm>
              <a:off x="3408" y="3450"/>
              <a:ext cx="357" cy="202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FFFFFF"/>
                  </a:solidFill>
                  <a:latin typeface="Helvetica" pitchFamily="34" charset="0"/>
                </a:rPr>
                <a:t>55%</a:t>
              </a:r>
              <a:endParaRPr lang="en-GB" altLang="it-IT" sz="1500" b="0">
                <a:solidFill>
                  <a:srgbClr val="000000"/>
                </a:solidFill>
                <a:latin typeface="Helvetica" pitchFamily="34" charset="0"/>
              </a:endParaRPr>
            </a:p>
          </p:txBody>
        </p:sp>
        <p:sp>
          <p:nvSpPr>
            <p:cNvPr id="81" name="Text Box 84"/>
            <p:cNvSpPr txBox="1">
              <a:spLocks noChangeArrowheads="1"/>
            </p:cNvSpPr>
            <p:nvPr/>
          </p:nvSpPr>
          <p:spPr bwMode="auto">
            <a:xfrm>
              <a:off x="5233" y="3446"/>
              <a:ext cx="380" cy="202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FFFFFF"/>
                  </a:solidFill>
                  <a:latin typeface="Helvetica" pitchFamily="34" charset="0"/>
                </a:rPr>
                <a:t>84%</a:t>
              </a:r>
            </a:p>
          </p:txBody>
        </p:sp>
        <p:sp>
          <p:nvSpPr>
            <p:cNvPr id="82" name="Text Box 85"/>
            <p:cNvSpPr txBox="1">
              <a:spLocks noChangeArrowheads="1"/>
            </p:cNvSpPr>
            <p:nvPr/>
          </p:nvSpPr>
          <p:spPr bwMode="auto">
            <a:xfrm>
              <a:off x="2972" y="3450"/>
              <a:ext cx="357" cy="202"/>
            </a:xfrm>
            <a:prstGeom prst="rect">
              <a:avLst/>
            </a:prstGeom>
            <a:solidFill>
              <a:schemeClr val="hlink">
                <a:alpha val="65097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43%</a:t>
              </a:r>
            </a:p>
          </p:txBody>
        </p:sp>
        <p:sp>
          <p:nvSpPr>
            <p:cNvPr id="83" name="Text Box 86"/>
            <p:cNvSpPr txBox="1">
              <a:spLocks noChangeArrowheads="1"/>
            </p:cNvSpPr>
            <p:nvPr/>
          </p:nvSpPr>
          <p:spPr bwMode="auto">
            <a:xfrm>
              <a:off x="2524" y="3717"/>
              <a:ext cx="357" cy="202"/>
            </a:xfrm>
            <a:prstGeom prst="rect">
              <a:avLst/>
            </a:prstGeom>
            <a:solidFill>
              <a:schemeClr val="hlink">
                <a:alpha val="65097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46%</a:t>
              </a:r>
              <a:endParaRPr lang="en-GB" altLang="it-IT" sz="1500" b="0">
                <a:solidFill>
                  <a:srgbClr val="F3FDFF"/>
                </a:solidFill>
                <a:latin typeface="Helvetica" pitchFamily="34" charset="0"/>
              </a:endParaRPr>
            </a:p>
          </p:txBody>
        </p:sp>
        <p:sp>
          <p:nvSpPr>
            <p:cNvPr id="84" name="Text Box 87"/>
            <p:cNvSpPr txBox="1">
              <a:spLocks noChangeArrowheads="1"/>
            </p:cNvSpPr>
            <p:nvPr/>
          </p:nvSpPr>
          <p:spPr bwMode="auto">
            <a:xfrm>
              <a:off x="1929" y="3713"/>
              <a:ext cx="529" cy="202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F3FDFF"/>
                  </a:solidFill>
                  <a:latin typeface="Helvetica" pitchFamily="34" charset="0"/>
                </a:rPr>
                <a:t>70%</a:t>
              </a:r>
            </a:p>
          </p:txBody>
        </p:sp>
        <p:sp>
          <p:nvSpPr>
            <p:cNvPr id="85" name="Text Box 88"/>
            <p:cNvSpPr txBox="1">
              <a:spLocks noChangeArrowheads="1"/>
            </p:cNvSpPr>
            <p:nvPr/>
          </p:nvSpPr>
          <p:spPr bwMode="auto">
            <a:xfrm>
              <a:off x="3403" y="3717"/>
              <a:ext cx="357" cy="202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F3FDFF"/>
                  </a:solidFill>
                  <a:latin typeface="Helvetica" pitchFamily="34" charset="0"/>
                </a:rPr>
                <a:t>66%</a:t>
              </a:r>
            </a:p>
          </p:txBody>
        </p:sp>
        <p:sp>
          <p:nvSpPr>
            <p:cNvPr id="86" name="Text Box 89"/>
            <p:cNvSpPr txBox="1">
              <a:spLocks noChangeArrowheads="1"/>
            </p:cNvSpPr>
            <p:nvPr/>
          </p:nvSpPr>
          <p:spPr bwMode="auto">
            <a:xfrm>
              <a:off x="2972" y="3717"/>
              <a:ext cx="357" cy="202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F3FDFF"/>
                  </a:solidFill>
                  <a:latin typeface="Helvetica" pitchFamily="34" charset="0"/>
                </a:rPr>
                <a:t>57%</a:t>
              </a:r>
            </a:p>
          </p:txBody>
        </p:sp>
        <p:sp>
          <p:nvSpPr>
            <p:cNvPr id="87" name="Text Box 90"/>
            <p:cNvSpPr txBox="1">
              <a:spLocks noChangeArrowheads="1"/>
            </p:cNvSpPr>
            <p:nvPr/>
          </p:nvSpPr>
          <p:spPr bwMode="auto">
            <a:xfrm>
              <a:off x="3843" y="3713"/>
              <a:ext cx="413" cy="202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F3FDFF"/>
                  </a:solidFill>
                  <a:latin typeface="Helvetica" pitchFamily="34" charset="0"/>
                </a:rPr>
                <a:t>51%</a:t>
              </a:r>
            </a:p>
          </p:txBody>
        </p:sp>
        <p:sp>
          <p:nvSpPr>
            <p:cNvPr id="88" name="Text Box 91"/>
            <p:cNvSpPr txBox="1">
              <a:spLocks noChangeArrowheads="1"/>
            </p:cNvSpPr>
            <p:nvPr/>
          </p:nvSpPr>
          <p:spPr bwMode="auto">
            <a:xfrm>
              <a:off x="5225" y="3713"/>
              <a:ext cx="397" cy="202"/>
            </a:xfrm>
            <a:prstGeom prst="rect">
              <a:avLst/>
            </a:prstGeom>
            <a:solidFill>
              <a:schemeClr val="hlink">
                <a:alpha val="65097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48%</a:t>
              </a:r>
            </a:p>
          </p:txBody>
        </p:sp>
        <p:sp>
          <p:nvSpPr>
            <p:cNvPr id="89" name="Text Box 92"/>
            <p:cNvSpPr txBox="1">
              <a:spLocks noChangeArrowheads="1"/>
            </p:cNvSpPr>
            <p:nvPr/>
          </p:nvSpPr>
          <p:spPr bwMode="auto">
            <a:xfrm>
              <a:off x="5219" y="1063"/>
              <a:ext cx="409" cy="202"/>
            </a:xfrm>
            <a:prstGeom prst="rect">
              <a:avLst/>
            </a:prstGeom>
            <a:solidFill>
              <a:schemeClr val="hlink">
                <a:alpha val="65097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32%</a:t>
              </a:r>
            </a:p>
          </p:txBody>
        </p:sp>
        <p:sp>
          <p:nvSpPr>
            <p:cNvPr id="90" name="Text Box 93"/>
            <p:cNvSpPr txBox="1">
              <a:spLocks noChangeArrowheads="1"/>
            </p:cNvSpPr>
            <p:nvPr/>
          </p:nvSpPr>
          <p:spPr bwMode="auto">
            <a:xfrm>
              <a:off x="5245" y="1669"/>
              <a:ext cx="357" cy="202"/>
            </a:xfrm>
            <a:prstGeom prst="rect">
              <a:avLst/>
            </a:prstGeom>
            <a:solidFill>
              <a:srgbClr val="007085">
                <a:alpha val="3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10%</a:t>
              </a:r>
            </a:p>
          </p:txBody>
        </p:sp>
        <p:sp>
          <p:nvSpPr>
            <p:cNvPr id="91" name="Text Box 94"/>
            <p:cNvSpPr txBox="1">
              <a:spLocks noChangeArrowheads="1"/>
            </p:cNvSpPr>
            <p:nvPr/>
          </p:nvSpPr>
          <p:spPr bwMode="auto">
            <a:xfrm>
              <a:off x="3851" y="2563"/>
              <a:ext cx="397" cy="208"/>
            </a:xfrm>
            <a:prstGeom prst="rect">
              <a:avLst/>
            </a:prstGeom>
            <a:solidFill>
              <a:srgbClr val="A10051">
                <a:alpha val="2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7%</a:t>
              </a:r>
            </a:p>
          </p:txBody>
        </p:sp>
        <p:sp>
          <p:nvSpPr>
            <p:cNvPr id="92" name="Text Box 95"/>
            <p:cNvSpPr txBox="1">
              <a:spLocks noChangeArrowheads="1"/>
            </p:cNvSpPr>
            <p:nvPr/>
          </p:nvSpPr>
          <p:spPr bwMode="auto">
            <a:xfrm>
              <a:off x="3851" y="2870"/>
              <a:ext cx="397" cy="208"/>
            </a:xfrm>
            <a:prstGeom prst="rect">
              <a:avLst/>
            </a:prstGeom>
            <a:solidFill>
              <a:srgbClr val="A10051">
                <a:alpha val="2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4%</a:t>
              </a:r>
            </a:p>
          </p:txBody>
        </p:sp>
        <p:sp>
          <p:nvSpPr>
            <p:cNvPr id="93" name="Text Box 96"/>
            <p:cNvSpPr txBox="1">
              <a:spLocks noChangeArrowheads="1"/>
            </p:cNvSpPr>
            <p:nvPr/>
          </p:nvSpPr>
          <p:spPr bwMode="auto">
            <a:xfrm>
              <a:off x="1929" y="1665"/>
              <a:ext cx="513" cy="20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0%</a:t>
              </a:r>
            </a:p>
          </p:txBody>
        </p:sp>
        <p:sp>
          <p:nvSpPr>
            <p:cNvPr id="94" name="Text Box 97"/>
            <p:cNvSpPr txBox="1">
              <a:spLocks noChangeArrowheads="1"/>
            </p:cNvSpPr>
            <p:nvPr/>
          </p:nvSpPr>
          <p:spPr bwMode="auto">
            <a:xfrm>
              <a:off x="1929" y="1984"/>
              <a:ext cx="507" cy="20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0%</a:t>
              </a:r>
            </a:p>
          </p:txBody>
        </p:sp>
        <p:sp>
          <p:nvSpPr>
            <p:cNvPr id="95" name="Text Box 98"/>
            <p:cNvSpPr txBox="1">
              <a:spLocks noChangeArrowheads="1"/>
            </p:cNvSpPr>
            <p:nvPr/>
          </p:nvSpPr>
          <p:spPr bwMode="auto">
            <a:xfrm>
              <a:off x="1929" y="2563"/>
              <a:ext cx="515" cy="20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0%</a:t>
              </a:r>
            </a:p>
          </p:txBody>
        </p:sp>
        <p:sp>
          <p:nvSpPr>
            <p:cNvPr id="96" name="Text Box 99"/>
            <p:cNvSpPr txBox="1">
              <a:spLocks noChangeArrowheads="1"/>
            </p:cNvSpPr>
            <p:nvPr/>
          </p:nvSpPr>
          <p:spPr bwMode="auto">
            <a:xfrm>
              <a:off x="3831" y="1665"/>
              <a:ext cx="430" cy="20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0%</a:t>
              </a:r>
            </a:p>
          </p:txBody>
        </p:sp>
        <p:sp>
          <p:nvSpPr>
            <p:cNvPr id="97" name="Text Box 100"/>
            <p:cNvSpPr txBox="1">
              <a:spLocks noChangeArrowheads="1"/>
            </p:cNvSpPr>
            <p:nvPr/>
          </p:nvSpPr>
          <p:spPr bwMode="auto">
            <a:xfrm>
              <a:off x="3397" y="3166"/>
              <a:ext cx="380" cy="20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0%</a:t>
              </a:r>
            </a:p>
          </p:txBody>
        </p:sp>
        <p:sp>
          <p:nvSpPr>
            <p:cNvPr id="98" name="Text Box 101"/>
            <p:cNvSpPr txBox="1">
              <a:spLocks noChangeArrowheads="1"/>
            </p:cNvSpPr>
            <p:nvPr/>
          </p:nvSpPr>
          <p:spPr bwMode="auto">
            <a:xfrm>
              <a:off x="4238" y="3713"/>
              <a:ext cx="474" cy="224"/>
            </a:xfrm>
            <a:prstGeom prst="rect">
              <a:avLst/>
            </a:prstGeom>
            <a:solidFill>
              <a:schemeClr val="hlink">
                <a:alpha val="65097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 dirty="0">
                  <a:solidFill>
                    <a:srgbClr val="000000"/>
                  </a:solidFill>
                  <a:latin typeface="Helvetica" pitchFamily="34" charset="0"/>
                </a:rPr>
                <a:t>20 %</a:t>
              </a:r>
              <a:endParaRPr lang="en-GB" altLang="it-IT" sz="1500" b="0" dirty="0">
                <a:solidFill>
                  <a:srgbClr val="000000"/>
                </a:solidFill>
                <a:latin typeface="Helvetica" pitchFamily="34" charset="0"/>
              </a:endParaRPr>
            </a:p>
          </p:txBody>
        </p:sp>
        <p:sp>
          <p:nvSpPr>
            <p:cNvPr id="99" name="Text Box 102"/>
            <p:cNvSpPr txBox="1">
              <a:spLocks noChangeArrowheads="1"/>
            </p:cNvSpPr>
            <p:nvPr/>
          </p:nvSpPr>
          <p:spPr bwMode="auto">
            <a:xfrm>
              <a:off x="4760" y="1360"/>
              <a:ext cx="417" cy="202"/>
            </a:xfrm>
            <a:prstGeom prst="rect">
              <a:avLst/>
            </a:prstGeom>
            <a:solidFill>
              <a:srgbClr val="007085">
                <a:alpha val="3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8 %</a:t>
              </a:r>
            </a:p>
          </p:txBody>
        </p:sp>
        <p:sp>
          <p:nvSpPr>
            <p:cNvPr id="100" name="Text Box 103"/>
            <p:cNvSpPr txBox="1">
              <a:spLocks noChangeArrowheads="1"/>
            </p:cNvSpPr>
            <p:nvPr/>
          </p:nvSpPr>
          <p:spPr bwMode="auto">
            <a:xfrm>
              <a:off x="4763" y="1984"/>
              <a:ext cx="403" cy="20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0%</a:t>
              </a:r>
            </a:p>
          </p:txBody>
        </p:sp>
        <p:sp>
          <p:nvSpPr>
            <p:cNvPr id="101" name="Text Box 104"/>
            <p:cNvSpPr txBox="1">
              <a:spLocks noChangeArrowheads="1"/>
            </p:cNvSpPr>
            <p:nvPr/>
          </p:nvSpPr>
          <p:spPr bwMode="auto">
            <a:xfrm>
              <a:off x="4786" y="2286"/>
              <a:ext cx="357" cy="202"/>
            </a:xfrm>
            <a:prstGeom prst="rect">
              <a:avLst/>
            </a:prstGeom>
            <a:solidFill>
              <a:srgbClr val="A10051">
                <a:alpha val="3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29%</a:t>
              </a:r>
            </a:p>
          </p:txBody>
        </p:sp>
        <p:sp>
          <p:nvSpPr>
            <p:cNvPr id="102" name="Text Box 105"/>
            <p:cNvSpPr txBox="1">
              <a:spLocks noChangeArrowheads="1"/>
            </p:cNvSpPr>
            <p:nvPr/>
          </p:nvSpPr>
          <p:spPr bwMode="auto">
            <a:xfrm>
              <a:off x="4786" y="2567"/>
              <a:ext cx="357" cy="202"/>
            </a:xfrm>
            <a:prstGeom prst="rect">
              <a:avLst/>
            </a:prstGeom>
            <a:solidFill>
              <a:srgbClr val="A10051">
                <a:alpha val="65097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32 %</a:t>
              </a:r>
            </a:p>
          </p:txBody>
        </p:sp>
        <p:sp>
          <p:nvSpPr>
            <p:cNvPr id="103" name="Text Box 106"/>
            <p:cNvSpPr txBox="1">
              <a:spLocks noChangeArrowheads="1"/>
            </p:cNvSpPr>
            <p:nvPr/>
          </p:nvSpPr>
          <p:spPr bwMode="auto">
            <a:xfrm>
              <a:off x="4763" y="2870"/>
              <a:ext cx="403" cy="20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0%</a:t>
              </a:r>
            </a:p>
          </p:txBody>
        </p:sp>
        <p:sp>
          <p:nvSpPr>
            <p:cNvPr id="104" name="Text Box 107"/>
            <p:cNvSpPr txBox="1">
              <a:spLocks noChangeArrowheads="1"/>
            </p:cNvSpPr>
            <p:nvPr/>
          </p:nvSpPr>
          <p:spPr bwMode="auto">
            <a:xfrm>
              <a:off x="4755" y="3446"/>
              <a:ext cx="420" cy="202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FFFFFF"/>
                  </a:solidFill>
                  <a:latin typeface="Helvetica" pitchFamily="34" charset="0"/>
                </a:rPr>
                <a:t>63%</a:t>
              </a:r>
            </a:p>
          </p:txBody>
        </p:sp>
        <p:sp>
          <p:nvSpPr>
            <p:cNvPr id="105" name="Text Box 108"/>
            <p:cNvSpPr txBox="1">
              <a:spLocks noChangeArrowheads="1"/>
            </p:cNvSpPr>
            <p:nvPr/>
          </p:nvSpPr>
          <p:spPr bwMode="auto">
            <a:xfrm>
              <a:off x="4755" y="3713"/>
              <a:ext cx="427" cy="202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F3FDFF"/>
                  </a:solidFill>
                  <a:latin typeface="Helvetica" pitchFamily="34" charset="0"/>
                </a:rPr>
                <a:t>55 %</a:t>
              </a:r>
            </a:p>
          </p:txBody>
        </p:sp>
        <p:sp>
          <p:nvSpPr>
            <p:cNvPr id="106" name="Text Box 109"/>
            <p:cNvSpPr txBox="1">
              <a:spLocks noChangeArrowheads="1"/>
            </p:cNvSpPr>
            <p:nvPr/>
          </p:nvSpPr>
          <p:spPr bwMode="auto">
            <a:xfrm>
              <a:off x="4763" y="1063"/>
              <a:ext cx="409" cy="202"/>
            </a:xfrm>
            <a:prstGeom prst="rect">
              <a:avLst/>
            </a:prstGeom>
            <a:solidFill>
              <a:schemeClr val="hlink">
                <a:alpha val="65097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3 4 %</a:t>
              </a:r>
            </a:p>
          </p:txBody>
        </p:sp>
        <p:sp>
          <p:nvSpPr>
            <p:cNvPr id="107" name="Text Box 110"/>
            <p:cNvSpPr txBox="1">
              <a:spLocks noChangeArrowheads="1"/>
            </p:cNvSpPr>
            <p:nvPr/>
          </p:nvSpPr>
          <p:spPr bwMode="auto">
            <a:xfrm>
              <a:off x="4765" y="1665"/>
              <a:ext cx="415" cy="202"/>
            </a:xfrm>
            <a:prstGeom prst="rect">
              <a:avLst/>
            </a:prstGeom>
            <a:solidFill>
              <a:srgbClr val="007085">
                <a:alpha val="3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" altLang="it-IT" sz="1500" b="0">
                  <a:solidFill>
                    <a:srgbClr val="000000"/>
                  </a:solidFill>
                  <a:latin typeface="Helvetica" pitchFamily="34" charset="0"/>
                </a:rPr>
                <a:t>3%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30789614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8596" y="1000108"/>
            <a:ext cx="8319868" cy="5500726"/>
          </a:xfrm>
        </p:spPr>
        <p:txBody>
          <a:bodyPr/>
          <a:lstStyle/>
          <a:p>
            <a:pPr algn="ctr">
              <a:lnSpc>
                <a:spcPct val="80000"/>
              </a:lnSpc>
              <a:buClr>
                <a:srgbClr val="FF9900"/>
              </a:buClr>
              <a:buNone/>
            </a:pPr>
            <a:endParaRPr lang="sr-Cyrl-CS" sz="2400" dirty="0"/>
          </a:p>
          <a:p>
            <a:pPr algn="ctr">
              <a:lnSpc>
                <a:spcPct val="80000"/>
              </a:lnSpc>
              <a:buClr>
                <a:srgbClr val="FF9900"/>
              </a:buClr>
              <a:buNone/>
            </a:pPr>
            <a:endParaRPr lang="sr-Cyrl-CS" sz="2400" dirty="0"/>
          </a:p>
          <a:p>
            <a:pPr algn="ctr">
              <a:lnSpc>
                <a:spcPct val="80000"/>
              </a:lnSpc>
              <a:buClr>
                <a:srgbClr val="FF9900"/>
              </a:buClr>
              <a:buNone/>
            </a:pPr>
            <a:r>
              <a:rPr lang="sr-Latn-RS" sz="2400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</a:t>
            </a:r>
            <a:r>
              <a:rPr lang="sr-Latn-RS" sz="2400" b="1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kin</a:t>
            </a:r>
            <a:endParaRPr lang="en" sz="2400" b="1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>
              <a:lnSpc>
                <a:spcPct val="80000"/>
              </a:lnSpc>
              <a:buClr>
                <a:srgbClr val="FF9900"/>
              </a:buClr>
              <a:buNone/>
            </a:pPr>
            <a:endParaRPr lang="sr-Cyrl-CS" sz="24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80000"/>
              </a:lnSpc>
              <a:buClr>
                <a:srgbClr val="FF9900"/>
              </a:buClr>
            </a:pPr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Pallor of the skin of the face: anemia</a:t>
            </a:r>
          </a:p>
          <a:p>
            <a:pPr>
              <a:lnSpc>
                <a:spcPct val="80000"/>
              </a:lnSpc>
              <a:buClr>
                <a:srgbClr val="FF9900"/>
              </a:buClr>
            </a:pPr>
            <a:r>
              <a:rPr lang="en-US" sz="2400" dirty="0" err="1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Subicterus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and icterus: hemolytic anemia, pernicious anemia</a:t>
            </a:r>
          </a:p>
          <a:p>
            <a:pPr>
              <a:lnSpc>
                <a:spcPct val="80000"/>
              </a:lnSpc>
              <a:buClr>
                <a:srgbClr val="FF9900"/>
              </a:buClr>
            </a:pPr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Plethoric aspect: </a:t>
            </a:r>
            <a:r>
              <a:rPr lang="en-US" sz="2400" dirty="0" err="1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polyglobulia</a:t>
            </a:r>
            <a:endParaRPr lang="en-US" sz="24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80000"/>
              </a:lnSpc>
              <a:buClr>
                <a:srgbClr val="FF9900"/>
              </a:buClr>
            </a:pPr>
            <a:r>
              <a:rPr lang="en-US" sz="2400" dirty="0" err="1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Petechiae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2400" dirty="0" err="1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ecchymoses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suffusions: thrombocytopenia, other diseases (hemorrhagic syndrome)</a:t>
            </a:r>
          </a:p>
          <a:p>
            <a:pPr>
              <a:lnSpc>
                <a:spcPct val="80000"/>
              </a:lnSpc>
              <a:buClr>
                <a:srgbClr val="FF9900"/>
              </a:buClr>
            </a:pPr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Hemorrhagic </a:t>
            </a:r>
            <a:r>
              <a:rPr lang="en-US" sz="2400" dirty="0" err="1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telenagiectasias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(M. </a:t>
            </a:r>
            <a:r>
              <a:rPr lang="en-US" sz="2400" dirty="0" err="1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Rendu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Osler Weber)</a:t>
            </a:r>
          </a:p>
          <a:p>
            <a:pPr>
              <a:lnSpc>
                <a:spcPct val="80000"/>
              </a:lnSpc>
              <a:buClr>
                <a:srgbClr val="FF9900"/>
              </a:buClr>
            </a:pPr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Skin infections: neutropenia</a:t>
            </a:r>
            <a:endParaRPr lang="sl-SI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47387" y="620688"/>
            <a:ext cx="8072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Physical examination of the head and neck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839586"/>
          </a:xfrm>
        </p:spPr>
        <p:txBody>
          <a:bodyPr/>
          <a:lstStyle/>
          <a:p>
            <a:r>
              <a:rPr lang="en-US" sz="36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Physical examination of the head and neck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5000668"/>
          </a:xfrm>
        </p:spPr>
        <p:txBody>
          <a:bodyPr/>
          <a:lstStyle/>
          <a:p>
            <a:pPr lvl="0" algn="ctr">
              <a:buNone/>
            </a:pPr>
            <a:r>
              <a:rPr lang="en" sz="2200" b="1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Eye</a:t>
            </a:r>
            <a:endParaRPr lang="sr-Latn-RS" sz="2200" b="1" dirty="0" smtClean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0"/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Pallor 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the conjunctiva: anemia</a:t>
            </a:r>
          </a:p>
          <a:p>
            <a:pPr lvl="0"/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Sufusions: thrombocytopenia</a:t>
            </a:r>
          </a:p>
          <a:p>
            <a:pPr lvl="0"/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Icteric sclera: hemolytic anemia</a:t>
            </a:r>
          </a:p>
          <a:p>
            <a:pPr lvl="0"/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Eye fundus: papilloedema (macroglobulinemia), hemorrhages</a:t>
            </a:r>
          </a:p>
          <a:p>
            <a:pPr algn="ctr">
              <a:buNone/>
            </a:pPr>
            <a:r>
              <a:rPr lang="en" sz="2000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Oral cavity</a:t>
            </a:r>
          </a:p>
          <a:p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Gum hypertrophy (acute myeloid leukemia)</a:t>
            </a:r>
          </a:p>
          <a:p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 from the gums (leukemia, hemorrhagic syndromes, vitamin C deficiency)</a:t>
            </a:r>
          </a:p>
          <a:p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Involvement </a:t>
            </a:r>
            <a:r>
              <a:rPr lang="en" sz="2000" dirty="0" err="1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Waldeyer 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's ring (lymphomas )</a:t>
            </a:r>
          </a:p>
          <a:p>
            <a:r>
              <a:rPr lang="en-US" sz="2000" dirty="0" err="1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Aphthous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stomatitis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angina: agranulocytosis</a:t>
            </a:r>
          </a:p>
          <a:p>
            <a:pPr>
              <a:buNone/>
            </a:pPr>
            <a:endParaRPr lang="en-US" sz="22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Physical examination of the head and neck</a:t>
            </a:r>
          </a:p>
        </p:txBody>
      </p:sp>
      <p:pic>
        <p:nvPicPr>
          <p:cNvPr id="4" name="Picture 2" descr="C:\Documents and Settings\Korisnik\Desktop\New Folder 1\230px-Aphthe_Unterlipp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000240"/>
            <a:ext cx="4071966" cy="3714776"/>
          </a:xfrm>
          <a:prstGeom prst="rect">
            <a:avLst/>
          </a:prstGeom>
          <a:noFill/>
        </p:spPr>
      </p:pic>
      <p:pic>
        <p:nvPicPr>
          <p:cNvPr id="6146" name="Picture 2" descr="C:\Documents and Settings\Korisnik\Desktop\New Folder 1\graphic-2_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250" y="2071678"/>
            <a:ext cx="3929154" cy="35719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27584" y="6066785"/>
            <a:ext cx="27975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Aphthous stomatitis</a:t>
            </a:r>
            <a:endParaRPr lang="en-US" sz="24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20072" y="5882118"/>
            <a:ext cx="3672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Gum hypertrophy</a:t>
            </a:r>
          </a:p>
          <a:p>
            <a:r>
              <a:rPr lang="en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(acute myeloid </a:t>
            </a:r>
            <a:r>
              <a:rPr lang="en" sz="24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leukemia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-U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Physical examination of the head and neck</a:t>
            </a:r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928802"/>
            <a:ext cx="5072098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475656" y="6066785"/>
            <a:ext cx="6408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A</a:t>
            </a:r>
            <a:r>
              <a:rPr lang="en-US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symmetry 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of the palatal </a:t>
            </a:r>
            <a:r>
              <a:rPr lang="en-US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arches</a:t>
            </a:r>
            <a:r>
              <a:rPr lang="sr-Latn-RS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: T</a:t>
            </a:r>
            <a:r>
              <a:rPr lang="en-US" sz="2400" dirty="0" err="1" smtClean="0">
                <a:latin typeface="Calibri Light" panose="020F0302020204030204" pitchFamily="34" charset="0"/>
                <a:cs typeface="Calibri Light" panose="020F0302020204030204" pitchFamily="34" charset="0"/>
              </a:rPr>
              <a:t>onsil</a:t>
            </a:r>
            <a:r>
              <a:rPr lang="en-US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lymphoma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686800" cy="1143000"/>
          </a:xfrm>
        </p:spPr>
        <p:txBody>
          <a:bodyPr/>
          <a:lstStyle/>
          <a:p>
            <a:r>
              <a:rPr lang="en-US" sz="3200" dirty="0" err="1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Pel-Ebstein</a:t>
            </a: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type of temperature 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curve</a:t>
            </a:r>
            <a:r>
              <a:rPr lang="sr-Latn-RS" sz="3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Cyrl-CS" sz="3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sr-Cyrl-CS" sz="3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М.</a:t>
            </a:r>
            <a:r>
              <a:rPr lang="sr-Latn-CS" sz="3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Hodgkin)</a:t>
            </a:r>
            <a:endParaRPr lang="en-US" sz="32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026" name="Picture 2" descr="C:\Documents and Settings\Korisnik\Desktop\PREDAVANJA CECA\PROPEDEVTIK\Pel-Ebstein.pn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59632" y="2060848"/>
            <a:ext cx="7003578" cy="3429024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1259632" y="5671417"/>
            <a:ext cx="55446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</a:t>
            </a:r>
            <a:r>
              <a:rPr lang="en-US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eriods</a:t>
            </a: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7-10 days with high body temperature alternate </a:t>
            </a: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with</a:t>
            </a:r>
            <a:r>
              <a:rPr lang="sr-Latn-R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subfebrile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periods </a:t>
            </a:r>
            <a:r>
              <a:rPr lang="sr-Latn-R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or </a:t>
            </a: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periods 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without fever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sz="36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Physical examination of the head and neck</a:t>
            </a:r>
            <a:endParaRPr lang="en-US" sz="36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772816"/>
            <a:ext cx="4185027" cy="3704903"/>
          </a:xfrm>
        </p:spPr>
      </p:pic>
      <p:sp>
        <p:nvSpPr>
          <p:cNvPr id="5" name="TextBox 4"/>
          <p:cNvSpPr txBox="1"/>
          <p:nvPr/>
        </p:nvSpPr>
        <p:spPr>
          <a:xfrm>
            <a:off x="179512" y="2055606"/>
            <a:ext cx="446449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sz="2000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Plummer-Vinson syndrome 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n" sz="2000" b="1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PVS), </a:t>
            </a:r>
            <a:r>
              <a:rPr lang="en" sz="2000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sideropenic dysphagia </a:t>
            </a:r>
            <a:endParaRPr lang="sr-Cyrl-C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sr-Cyrl-C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" sz="20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Mucosal atrophy in hyposideremic </a:t>
            </a:r>
            <a:r>
              <a:rPr lang="en" sz="2000" dirty="0" smtClean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anemia</a:t>
            </a:r>
            <a:endParaRPr lang="en" sz="2000" dirty="0">
              <a:solidFill>
                <a:srgbClr val="0070C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Cyrl-C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Symptoms and signs: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ysphagia</a:t>
            </a:r>
            <a:r>
              <a:rPr lang="sr-Latn-R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difficulty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swallowing</a:t>
            </a:r>
            <a:r>
              <a:rPr lang="sr-Latn-R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dynophagia</a:t>
            </a:r>
            <a:r>
              <a:rPr lang="sr-Latn-R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painful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swallowing</a:t>
            </a:r>
            <a:r>
              <a:rPr lang="sr-Latn-R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atrophic glossitis,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angular stomatitis</a:t>
            </a:r>
            <a:endParaRPr lang="en-US" sz="2000" u="sng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13047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1626"/>
            <a:ext cx="8229600" cy="1143000"/>
          </a:xfrm>
        </p:spPr>
        <p:txBody>
          <a:bodyPr/>
          <a:lstStyle/>
          <a:p>
            <a:r>
              <a:rPr lang="en" sz="36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Physical examination of the head and neck</a:t>
            </a:r>
            <a:endParaRPr lang="en-US" sz="36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4098" name="Picture 2" descr="C:\Documents and Settings\Korisnik\Desktop\New Folder 1\Pernicious anemia- red and smooth dorsum of the tongue.pn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508104" y="1700808"/>
            <a:ext cx="3528392" cy="357074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716016" y="5667738"/>
            <a:ext cx="457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                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Pernicious 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anemia</a:t>
            </a:r>
            <a:endParaRPr lang="en-U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(red 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and smooth dorsum of the 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tongue)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07504" y="1857364"/>
            <a:ext cx="5400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sz="2000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Hunter 's glossitis </a:t>
            </a:r>
            <a:endParaRPr lang="sr-Latn-R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sr-Latn-R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eficiency 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vitamin 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B12</a:t>
            </a:r>
            <a:endParaRPr lang="sr-Latn-RS" sz="2000" dirty="0" smtClean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sr-Latn-RS" sz="2000" dirty="0" smtClean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sr-Latn-R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omplete </a:t>
            </a:r>
            <a:r>
              <a:rPr lang="en" sz="20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atrophy of the papillae of the </a:t>
            </a:r>
            <a:r>
              <a:rPr lang="en" sz="2000" dirty="0" smtClean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tongue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  <a:endParaRPr lang="sr-Latn-RS" sz="2000" dirty="0" smtClean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lossitis</a:t>
            </a:r>
            <a:r>
              <a:rPr lang="sr-Latn-R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inflamed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and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swollen</a:t>
            </a:r>
            <a:r>
              <a:rPr lang="sr-Latn-R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tongue</a:t>
            </a:r>
            <a:r>
              <a:rPr lang="sr-Latn-R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lossodynia</a:t>
            </a:r>
            <a:r>
              <a:rPr lang="sr-Latn-R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burning sensation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or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pain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 tongue</a:t>
            </a:r>
            <a:r>
              <a:rPr lang="sr-Latn-R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lossopyrosa</a:t>
            </a:r>
            <a:r>
              <a:rPr lang="sr-Latn-R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burning sensation in the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tongue</a:t>
            </a:r>
            <a:r>
              <a:rPr lang="sr-Latn-R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sr-Latn-R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aste 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disorder</a:t>
            </a:r>
            <a:endParaRPr lang="en-U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1520" y="1556792"/>
            <a:ext cx="8229600" cy="5086365"/>
          </a:xfrm>
        </p:spPr>
        <p:txBody>
          <a:bodyPr/>
          <a:lstStyle/>
          <a:p>
            <a:pPr algn="ctr">
              <a:buClr>
                <a:srgbClr val="FF9900"/>
              </a:buClr>
              <a:buNone/>
            </a:pPr>
            <a:r>
              <a:rPr lang="en" sz="2400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neck</a:t>
            </a:r>
            <a:endParaRPr lang="en-US" sz="2400" b="1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>
              <a:buClr>
                <a:srgbClr val="FF9900"/>
              </a:buClr>
              <a:buNone/>
            </a:pPr>
            <a:endParaRPr lang="sr-Cyrl-CS" sz="24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Clr>
                <a:srgbClr val="FF9900"/>
              </a:buClr>
            </a:pPr>
            <a:r>
              <a:rPr lang="en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Enlargement of lymph nodes</a:t>
            </a:r>
          </a:p>
          <a:p>
            <a:pPr algn="just">
              <a:buClr>
                <a:srgbClr val="FF9900"/>
              </a:buClr>
            </a:pPr>
            <a:r>
              <a:rPr lang="en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Each lymph node </a:t>
            </a:r>
            <a:r>
              <a:rPr lang="en" sz="2400" dirty="0" err="1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 diameter</a:t>
            </a:r>
            <a:r>
              <a:rPr lang="en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400" i="1" u="sng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larger than 10mm </a:t>
            </a:r>
            <a:r>
              <a:rPr lang="en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requires a serious approach</a:t>
            </a:r>
          </a:p>
          <a:p>
            <a:pPr>
              <a:buClr>
                <a:srgbClr val="FF9900"/>
              </a:buClr>
            </a:pPr>
            <a:r>
              <a:rPr lang="en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Local and generalized lymphadenopathy</a:t>
            </a:r>
          </a:p>
          <a:p>
            <a:pPr>
              <a:buClr>
                <a:srgbClr val="FF9900"/>
              </a:buClr>
            </a:pPr>
            <a:r>
              <a:rPr lang="en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localization, size, mobility, consistency, pain sensitivity, skin above the lymph nodes are described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43608" y="548680"/>
            <a:ext cx="80384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sz="36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Physical examination of the head and neck</a:t>
            </a:r>
            <a:endParaRPr lang="en-US" sz="36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725470"/>
          </a:xfrm>
        </p:spPr>
        <p:txBody>
          <a:bodyPr/>
          <a:lstStyle/>
          <a:p>
            <a:r>
              <a:rPr lang="sr-Latn-RS" sz="36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</a:t>
            </a:r>
            <a:r>
              <a:rPr lang="en-US" sz="3600" dirty="0" err="1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hysical</a:t>
            </a:r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36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examination of lymph nodes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142984"/>
            <a:ext cx="5000660" cy="5268931"/>
          </a:xfrm>
        </p:spPr>
        <p:txBody>
          <a:bodyPr/>
          <a:lstStyle/>
          <a:p>
            <a:pPr algn="ctr">
              <a:buNone/>
            </a:pPr>
            <a:r>
              <a:rPr lang="en" sz="2000" b="1" dirty="0"/>
              <a:t> </a:t>
            </a:r>
          </a:p>
          <a:p>
            <a:pPr algn="ctr">
              <a:buNone/>
            </a:pPr>
            <a:endParaRPr lang="sr-Cyrl-CS" sz="2000" b="1" dirty="0"/>
          </a:p>
          <a:p>
            <a:pPr algn="ctr">
              <a:buNone/>
            </a:pPr>
            <a:r>
              <a:rPr lang="en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Inspection</a:t>
            </a:r>
          </a:p>
          <a:p>
            <a:pPr algn="ctr">
              <a:buNone/>
            </a:pPr>
            <a:endParaRPr lang="sr-Cyrl-CS" sz="22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/>
            <a:r>
              <a:rPr lang="en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size (lymphadenopathy),</a:t>
            </a:r>
          </a:p>
          <a:p>
            <a:pPr marL="0" indent="0"/>
            <a:r>
              <a:rPr lang="en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surgical scars,</a:t>
            </a:r>
          </a:p>
          <a:p>
            <a:pPr marL="0" indent="0"/>
            <a:r>
              <a:rPr lang="en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appearance of the skin above the lymph</a:t>
            </a:r>
          </a:p>
          <a:p>
            <a:pPr marL="0" indent="0">
              <a:buNone/>
            </a:pPr>
            <a:r>
              <a:rPr lang="sr-Latn-RS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</a:t>
            </a:r>
            <a:r>
              <a:rPr lang="sr-Latn-R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odes </a:t>
            </a:r>
            <a:r>
              <a:rPr lang="en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(erythema</a:t>
            </a:r>
            <a:r>
              <a:rPr lang="en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rash) </a:t>
            </a:r>
            <a:endParaRPr lang="sr-Cyrl-CS" sz="22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None/>
            </a:pPr>
            <a:endParaRPr lang="en-US" sz="1200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14942" y="1870410"/>
            <a:ext cx="378621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Palpation</a:t>
            </a:r>
          </a:p>
          <a:p>
            <a:pPr algn="ctr">
              <a:buNone/>
            </a:pPr>
            <a:endParaRPr lang="sr-Cyrl-CS" sz="22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palpability (palpable/non-palpable)</a:t>
            </a:r>
          </a:p>
          <a:p>
            <a:pPr>
              <a:buFont typeface="Arial" pitchFamily="34" charset="0"/>
              <a:buChar char="•"/>
            </a:pPr>
            <a:r>
              <a:rPr lang="en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location,</a:t>
            </a:r>
          </a:p>
          <a:p>
            <a:pPr>
              <a:buFont typeface="Arial" pitchFamily="34" charset="0"/>
              <a:buChar char="•"/>
            </a:pPr>
            <a:r>
              <a:rPr lang="sr-Latn-RS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</a:t>
            </a:r>
            <a:r>
              <a:rPr lang="en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ize</a:t>
            </a:r>
            <a:r>
              <a:rPr lang="sr-Latn-R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</a:t>
            </a:r>
            <a:endParaRPr lang="en" sz="22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shape ,</a:t>
            </a:r>
          </a:p>
          <a:p>
            <a:pPr>
              <a:buFont typeface="Arial" pitchFamily="34" charset="0"/>
              <a:buChar char="•"/>
            </a:pPr>
            <a:r>
              <a:rPr lang="en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painful sensitivity,</a:t>
            </a:r>
          </a:p>
          <a:p>
            <a:pPr>
              <a:buFont typeface="Arial" pitchFamily="34" charset="0"/>
              <a:buChar char="•"/>
            </a:pPr>
            <a:r>
              <a:rPr lang="en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consistency,</a:t>
            </a:r>
          </a:p>
          <a:p>
            <a:pPr>
              <a:buFont typeface="Arial" pitchFamily="34" charset="0"/>
              <a:buChar char="•"/>
            </a:pPr>
            <a:r>
              <a:rPr lang="en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fluctuation,</a:t>
            </a:r>
          </a:p>
          <a:p>
            <a:pPr>
              <a:buFont typeface="Arial" pitchFamily="34" charset="0"/>
              <a:buChar char="•"/>
            </a:pPr>
            <a:r>
              <a:rPr lang="en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confluence (individual, </a:t>
            </a:r>
            <a:r>
              <a:rPr lang="en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conglomerates</a:t>
            </a:r>
            <a:r>
              <a:rPr lang="sr-Latn-R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" sz="22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sz="36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</a:t>
            </a:r>
            <a:r>
              <a:rPr lang="en-US" sz="3600" dirty="0" err="1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hysical</a:t>
            </a:r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36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examination of lymph nodes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2071678"/>
            <a:ext cx="328614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143116"/>
            <a:ext cx="342902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5286380" y="5715016"/>
            <a:ext cx="32147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</a:t>
            </a:r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eck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metastases</a:t>
            </a:r>
            <a:endParaRPr lang="sr-Latn-RS" sz="2400" dirty="0" smtClean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" sz="24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(oral </a:t>
            </a:r>
            <a:r>
              <a:rPr lang="en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cavity tumor)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57290" y="5857892"/>
            <a:ext cx="1549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</a:t>
            </a:r>
            <a:r>
              <a:rPr lang="en" sz="24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ymphoma</a:t>
            </a:r>
            <a:endParaRPr lang="en-US" sz="24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785794"/>
          </a:xfrm>
        </p:spPr>
        <p:txBody>
          <a:bodyPr/>
          <a:lstStyle/>
          <a:p>
            <a:r>
              <a:rPr lang="en" sz="36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Groups of lymph </a:t>
            </a:r>
            <a:r>
              <a:rPr lang="en-US" sz="36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nodes</a:t>
            </a:r>
            <a:r>
              <a:rPr lang="en" sz="36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36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 the body</a:t>
            </a:r>
            <a:endParaRPr lang="en-US" sz="36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143504" y="1285860"/>
            <a:ext cx="316817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179512" y="1772816"/>
            <a:ext cx="471775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buFontTx/>
              <a:buChar char="•"/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ea typeface="Times New Roman" pitchFamily="18" charset="0"/>
                <a:cs typeface="Calibri Light" panose="020F0302020204030204" pitchFamily="34" charset="0"/>
              </a:rPr>
              <a:t>Occipital, preauricular, postauricular</a:t>
            </a:r>
          </a:p>
          <a:p>
            <a:pPr lvl="0" eaLnBrk="0" hangingPunct="0">
              <a:buFontTx/>
              <a:buChar char="•"/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ea typeface="Times New Roman" pitchFamily="18" charset="0"/>
                <a:cs typeface="Calibri Light" panose="020F0302020204030204" pitchFamily="34" charset="0"/>
              </a:rPr>
              <a:t>Submental, submandibular,</a:t>
            </a:r>
          </a:p>
          <a:p>
            <a:pPr lvl="0" eaLnBrk="0" hangingPunct="0">
              <a:buFontTx/>
              <a:buChar char="•"/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ea typeface="Times New Roman" pitchFamily="18" charset="0"/>
                <a:cs typeface="Calibri Light" panose="020F0302020204030204" pitchFamily="34" charset="0"/>
              </a:rPr>
              <a:t>Cervical: anterior, posterior, deep</a:t>
            </a:r>
          </a:p>
          <a:p>
            <a:pPr lvl="0" eaLnBrk="0" hangingPunct="0">
              <a:buFontTx/>
              <a:buChar char="•"/>
            </a:pPr>
            <a:r>
              <a:rPr lang="sr-Latn-R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ea typeface="Times New Roman" pitchFamily="18" charset="0"/>
                <a:cs typeface="Calibri Light" panose="020F0302020204030204" pitchFamily="34" charset="0"/>
              </a:rPr>
              <a:t>C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ea typeface="Times New Roman" pitchFamily="18" charset="0"/>
                <a:cs typeface="Calibri Light" panose="020F0302020204030204" pitchFamily="34" charset="0"/>
              </a:rPr>
              <a:t>lavicular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ea typeface="Times New Roman" pitchFamily="18" charset="0"/>
                <a:cs typeface="Calibri Light" panose="020F0302020204030204" pitchFamily="34" charset="0"/>
              </a:rPr>
              <a:t>: supraclavicular, infraclavicular,</a:t>
            </a:r>
          </a:p>
          <a:p>
            <a:pPr lvl="0" eaLnBrk="0" hangingPunct="0">
              <a:buFontTx/>
              <a:buChar char="•"/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ea typeface="Times New Roman" pitchFamily="18" charset="0"/>
                <a:cs typeface="Calibri Light" panose="020F0302020204030204" pitchFamily="34" charset="0"/>
              </a:rPr>
              <a:t>Axillary: anterior (pectoral), lateral, posterior (subscapular, apical, medial)</a:t>
            </a:r>
          </a:p>
          <a:p>
            <a:pPr lvl="0" eaLnBrk="0" hangingPunct="0">
              <a:buFontTx/>
              <a:buChar char="•"/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ea typeface="Times New Roman" pitchFamily="18" charset="0"/>
                <a:cs typeface="Calibri Light" panose="020F0302020204030204" pitchFamily="34" charset="0"/>
              </a:rPr>
              <a:t>Epitrochlear</a:t>
            </a:r>
          </a:p>
          <a:p>
            <a:pPr lvl="0" eaLnBrk="0" hangingPunct="0">
              <a:buFontTx/>
              <a:buChar char="•"/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ea typeface="Times New Roman" pitchFamily="18" charset="0"/>
                <a:cs typeface="Calibri Light" panose="020F0302020204030204" pitchFamily="34" charset="0"/>
              </a:rPr>
              <a:t>Inguinal: superficial (horizontal, vertical), deep</a:t>
            </a:r>
          </a:p>
          <a:p>
            <a:pPr lvl="0" eaLnBrk="0" hangingPunct="0">
              <a:buFontTx/>
              <a:buChar char="•"/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ea typeface="Times New Roman" pitchFamily="18" charset="0"/>
                <a:cs typeface="Calibri Light" panose="020F0302020204030204" pitchFamily="34" charset="0"/>
              </a:rPr>
              <a:t>Popliteal</a:t>
            </a:r>
          </a:p>
          <a:p>
            <a:pPr lvl="0" eaLnBrk="0" hangingPunct="0">
              <a:buFontTx/>
              <a:buChar char="•"/>
            </a:pP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ea typeface="Times New Roman" pitchFamily="18" charset="0"/>
                <a:cs typeface="Calibri Light" panose="020F0302020204030204" pitchFamily="34" charset="0"/>
              </a:rPr>
              <a:t>Femoral</a:t>
            </a:r>
          </a:p>
          <a:p>
            <a:pPr lvl="0" eaLnBrk="0" hangingPunct="0">
              <a:buFontTx/>
              <a:buChar char="•"/>
            </a:pPr>
            <a:r>
              <a:rPr lang="sr-Latn-R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ea typeface="Times New Roman" pitchFamily="18" charset="0"/>
                <a:cs typeface="Calibri Light" panose="020F0302020204030204" pitchFamily="34" charset="0"/>
              </a:rPr>
              <a:t>P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ea typeface="Times New Roman" pitchFamily="18" charset="0"/>
                <a:cs typeface="Calibri Light" panose="020F0302020204030204" pitchFamily="34" charset="0"/>
              </a:rPr>
              <a:t>ara-aortic</a:t>
            </a:r>
            <a:endParaRPr lang="en-U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334" y="154827"/>
            <a:ext cx="8229600" cy="1143000"/>
          </a:xfrm>
        </p:spPr>
        <p:txBody>
          <a:bodyPr/>
          <a:lstStyle/>
          <a:p>
            <a:r>
              <a:rPr lang="en" sz="3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Groups of lymph </a:t>
            </a:r>
            <a:r>
              <a:rPr lang="en-US" sz="36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nodes</a:t>
            </a:r>
            <a:r>
              <a:rPr lang="en" sz="36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3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the neck</a:t>
            </a:r>
            <a:endParaRPr lang="en-US" sz="36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000108"/>
            <a:ext cx="4071934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14282" y="1225689"/>
            <a:ext cx="4164923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Deep:</a:t>
            </a:r>
          </a:p>
          <a:p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1. Submental,</a:t>
            </a:r>
          </a:p>
          <a:p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2. Submandibular (submaxillary)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sr-Cyrl-C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Anterior cervical chain (deep)</a:t>
            </a:r>
          </a:p>
          <a:p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3. Prelaryngeal</a:t>
            </a:r>
          </a:p>
          <a:p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4. Thyroid</a:t>
            </a:r>
          </a:p>
          <a:p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5. Pretracheal</a:t>
            </a:r>
          </a:p>
          <a:p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6. Paratracheal</a:t>
            </a:r>
          </a:p>
          <a:p>
            <a:endParaRPr lang="sr-Cyrl-C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Deep cervical chain</a:t>
            </a:r>
          </a:p>
          <a:p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7. Lateral jugular</a:t>
            </a:r>
          </a:p>
          <a:p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8. Front jugular</a:t>
            </a:r>
          </a:p>
          <a:p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9. Jugulodigastric</a:t>
            </a:r>
          </a:p>
          <a:p>
            <a:endParaRPr lang="sr-Cyrl-C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Inferior deep jugular chain</a:t>
            </a:r>
          </a:p>
          <a:p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10. Jugulomohyoid</a:t>
            </a:r>
          </a:p>
          <a:p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11. Supraclavicular (scalene)</a:t>
            </a:r>
          </a:p>
        </p:txBody>
      </p:sp>
    </p:spTree>
    <p:extLst>
      <p:ext uri="{BB962C8B-B14F-4D97-AF65-F5344CB8AC3E}">
        <p14:creationId xmlns:p14="http://schemas.microsoft.com/office/powerpoint/2010/main" val="2261614360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82644"/>
            <a:ext cx="8229600" cy="1143000"/>
          </a:xfrm>
        </p:spPr>
        <p:txBody>
          <a:bodyPr/>
          <a:lstStyle/>
          <a:p>
            <a:r>
              <a:rPr lang="en" sz="3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Groups of lymph </a:t>
            </a:r>
            <a:r>
              <a:rPr lang="en-US" sz="36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nodes</a:t>
            </a:r>
            <a:r>
              <a:rPr lang="en" sz="36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3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the axilla</a:t>
            </a:r>
            <a:endParaRPr lang="en-US" sz="36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643050"/>
            <a:ext cx="3857652" cy="444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0" y="2571744"/>
            <a:ext cx="5072098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Brachial (lateral , </a:t>
            </a:r>
            <a:r>
              <a:rPr lang="en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humeral)</a:t>
            </a:r>
            <a:endParaRPr lang="sr-Cyrl-C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Pectoral axillary (</a:t>
            </a:r>
            <a:r>
              <a:rPr lang="en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anterior)</a:t>
            </a:r>
            <a:endParaRPr lang="sr-Cyrl-C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Subscapular axillary (</a:t>
            </a:r>
            <a:r>
              <a:rPr lang="en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posterior)</a:t>
            </a:r>
            <a:endParaRPr lang="sr-Cyrl-C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Central</a:t>
            </a:r>
          </a:p>
          <a:p>
            <a:pPr>
              <a:buFont typeface="Arial" pitchFamily="34" charset="0"/>
              <a:buChar char="•"/>
            </a:pP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Apical (medial, subclavicular )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69547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sz="3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Groups of lymph </a:t>
            </a:r>
            <a:r>
              <a:rPr lang="en-US" sz="36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nodes</a:t>
            </a:r>
            <a:r>
              <a:rPr lang="en" sz="36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3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the inguinum</a:t>
            </a:r>
            <a:endParaRPr lang="en-US" sz="36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614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857364"/>
            <a:ext cx="392909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500034" y="2357430"/>
            <a:ext cx="334418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1. </a:t>
            </a: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Supramedial superficial 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2. Superolateral superficial 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3. Lower superficial 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4. Deep inguinal</a:t>
            </a:r>
            <a:endParaRPr 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512394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r>
              <a:rPr lang="en" sz="36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Neck lymph </a:t>
            </a:r>
            <a:r>
              <a:rPr lang="en-US" sz="36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nodes</a:t>
            </a:r>
            <a:r>
              <a:rPr lang="en" sz="36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36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available for palpation</a:t>
            </a:r>
            <a:endParaRPr lang="en-US" sz="36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976" y="1500174"/>
            <a:ext cx="7258072" cy="4525963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Preauricular</a:t>
            </a:r>
          </a:p>
          <a:p>
            <a:pPr marL="457200" indent="-457200">
              <a:buFont typeface="+mj-lt"/>
              <a:buAutoNum type="arabicPeriod"/>
            </a:pPr>
            <a:r>
              <a:rPr lang="en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Postauricular</a:t>
            </a:r>
          </a:p>
          <a:p>
            <a:pPr marL="457200" indent="-457200">
              <a:buFont typeface="+mj-lt"/>
              <a:buAutoNum type="arabicPeriod"/>
            </a:pPr>
            <a:r>
              <a:rPr lang="en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Occipital</a:t>
            </a:r>
          </a:p>
          <a:p>
            <a:pPr marL="457200" indent="-457200">
              <a:buFont typeface="+mj-lt"/>
              <a:buAutoNum type="arabicPeriod"/>
            </a:pPr>
            <a:r>
              <a:rPr lang="en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Tonsillar</a:t>
            </a:r>
          </a:p>
          <a:p>
            <a:pPr marL="457200" indent="-457200">
              <a:buFont typeface="+mj-lt"/>
              <a:buAutoNum type="arabicPeriod"/>
            </a:pPr>
            <a:r>
              <a:rPr lang="en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Submandibular</a:t>
            </a:r>
          </a:p>
          <a:p>
            <a:pPr marL="457200" indent="-457200">
              <a:buFont typeface="+mj-lt"/>
              <a:buAutoNum type="arabicPeriod"/>
            </a:pPr>
            <a:r>
              <a:rPr lang="en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Submental</a:t>
            </a:r>
          </a:p>
          <a:p>
            <a:pPr marL="457200" indent="-457200">
              <a:buFont typeface="+mj-lt"/>
              <a:buAutoNum type="arabicPeriod"/>
            </a:pPr>
            <a:r>
              <a:rPr lang="en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Anterior superficial cervical</a:t>
            </a:r>
          </a:p>
          <a:p>
            <a:pPr marL="457200" indent="-457200">
              <a:buFont typeface="+mj-lt"/>
              <a:buAutoNum type="arabicPeriod"/>
            </a:pPr>
            <a:r>
              <a:rPr lang="en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Deep cervical</a:t>
            </a:r>
          </a:p>
          <a:p>
            <a:pPr marL="457200" indent="-457200">
              <a:buFont typeface="+mj-lt"/>
              <a:buAutoNum type="arabicPeriod"/>
            </a:pPr>
            <a:r>
              <a:rPr lang="en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Posterior cervical</a:t>
            </a:r>
          </a:p>
          <a:p>
            <a:pPr marL="457200" indent="-457200">
              <a:buFont typeface="+mj-lt"/>
              <a:buAutoNum type="arabicPeriod"/>
            </a:pPr>
            <a:r>
              <a:rPr lang="en" sz="24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Supraclavicular</a:t>
            </a:r>
          </a:p>
          <a:p>
            <a:endParaRPr lang="sr-Cyrl-CS" sz="2400" dirty="0"/>
          </a:p>
          <a:p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6"/>
          <p:cNvSpPr>
            <a:spLocks noChangeArrowheads="1"/>
          </p:cNvSpPr>
          <p:nvPr/>
        </p:nvSpPr>
        <p:spPr bwMode="auto">
          <a:xfrm>
            <a:off x="214282" y="571480"/>
            <a:ext cx="8750206" cy="5786478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/>
            <a:endParaRPr lang="sr-Latn-CS" sz="800" b="1" dirty="0"/>
          </a:p>
          <a:p>
            <a:pPr algn="ctr">
              <a:buClr>
                <a:srgbClr val="FF7575"/>
              </a:buClr>
            </a:pPr>
            <a:r>
              <a:rPr lang="en" sz="2000" b="1" dirty="0"/>
              <a:t>     </a:t>
            </a:r>
            <a:r>
              <a:rPr lang="en" sz="2200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Examination by systems - hematopoietic system</a:t>
            </a:r>
          </a:p>
          <a:p>
            <a:pPr algn="just">
              <a:buClr>
                <a:srgbClr val="FF7575"/>
              </a:buClr>
            </a:pPr>
            <a:endParaRPr lang="sr-Cyrl-C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algn="just">
              <a:buClr>
                <a:srgbClr val="FF7575"/>
              </a:buClr>
              <a:buFont typeface="Arial" panose="020B0604020202020204" pitchFamily="34" charset="0"/>
              <a:buChar char="•"/>
            </a:pPr>
            <a:r>
              <a:rPr lang="en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Do you feel weak and tired?</a:t>
            </a:r>
            <a:endParaRPr lang="sr-Cyrl-CS" sz="22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algn="just">
              <a:buClr>
                <a:srgbClr val="FF7575"/>
              </a:buClr>
              <a:buFont typeface="Arial" panose="020B0604020202020204" pitchFamily="34" charset="0"/>
              <a:buChar char="•"/>
            </a:pPr>
            <a:r>
              <a:rPr lang="en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Do you have a fast heartbeat (tachycardia)?</a:t>
            </a:r>
            <a:endParaRPr lang="sr-Cyrl-CS" sz="22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Do you have frequent </a:t>
            </a:r>
            <a:r>
              <a:rPr lang="en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infections</a:t>
            </a:r>
            <a:r>
              <a:rPr lang="sr-Latn-R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?</a:t>
            </a:r>
            <a:endParaRPr lang="sr-Cyrl-CS" sz="22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algn="just">
              <a:buClr>
                <a:srgbClr val="FF7575"/>
              </a:buClr>
              <a:buFont typeface="Arial" panose="020B0604020202020204" pitchFamily="34" charset="0"/>
              <a:buChar char="•"/>
            </a:pPr>
            <a:r>
              <a:rPr lang="sr-Latn-R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</a:t>
            </a:r>
            <a:r>
              <a:rPr lang="en-US" sz="2200" dirty="0" err="1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ave</a:t>
            </a:r>
            <a:r>
              <a:rPr lang="en-U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you noticed enlarged </a:t>
            </a: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sr-Latn-R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</a:t>
            </a:r>
            <a:r>
              <a:rPr lang="en-US" sz="2200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wollen</a:t>
            </a: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 </a:t>
            </a:r>
            <a:r>
              <a:rPr lang="en-U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lymph </a:t>
            </a:r>
            <a:r>
              <a:rPr lang="sr-Latn-R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nodes</a:t>
            </a:r>
            <a:r>
              <a:rPr lang="en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do you have pain in the</a:t>
            </a:r>
          </a:p>
          <a:p>
            <a:pPr algn="just">
              <a:buClr>
                <a:srgbClr val="FF7575"/>
              </a:buClr>
            </a:pPr>
            <a:r>
              <a:rPr lang="sr-Latn-R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 </a:t>
            </a:r>
            <a:r>
              <a:rPr lang="en-U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lymph </a:t>
            </a:r>
            <a:r>
              <a:rPr lang="sr-Latn-RS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nodes</a:t>
            </a:r>
            <a:r>
              <a:rPr lang="en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?</a:t>
            </a:r>
            <a:endParaRPr lang="sr-Cyrl-CS" sz="22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algn="just">
              <a:buClr>
                <a:srgbClr val="FF7575"/>
              </a:buClr>
              <a:buFont typeface="Arial" panose="020B0604020202020204" pitchFamily="34" charset="0"/>
              <a:buChar char="•"/>
            </a:pPr>
            <a:r>
              <a:rPr lang="en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Do you have bone pain?</a:t>
            </a:r>
            <a:endParaRPr lang="sr-Cyrl-CS" sz="22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algn="just">
              <a:buClr>
                <a:srgbClr val="FF7575"/>
              </a:buClr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Do </a:t>
            </a:r>
            <a:r>
              <a:rPr lang="en-US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you have skin bleeding?</a:t>
            </a:r>
          </a:p>
          <a:p>
            <a:pPr algn="just">
              <a:buClr>
                <a:srgbClr val="FF7575"/>
              </a:buClr>
            </a:pPr>
            <a:r>
              <a:rPr lang="en-US" sz="2200" dirty="0" err="1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petechiae</a:t>
            </a:r>
            <a:r>
              <a:rPr lang="sr-Latn-R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Latn-RS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(spot </a:t>
            </a:r>
            <a:r>
              <a:rPr lang="sr-Latn-R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bleeding)</a:t>
            </a:r>
            <a:endParaRPr lang="en-US" sz="22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>
              <a:buClr>
                <a:srgbClr val="FF7575"/>
              </a:buClr>
            </a:pPr>
            <a:r>
              <a:rPr lang="en-U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hematomas (</a:t>
            </a:r>
            <a:r>
              <a:rPr lang="en-US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blood </a:t>
            </a:r>
            <a:r>
              <a:rPr lang="en-U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bruises</a:t>
            </a:r>
            <a:r>
              <a:rPr lang="sr-Latn-R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" sz="22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lvl="3" indent="-342900" algn="just">
              <a:buClr>
                <a:srgbClr val="FF7575"/>
              </a:buClr>
              <a:buFont typeface="Arial" panose="020B0604020202020204" pitchFamily="34" charset="0"/>
              <a:buChar char="•"/>
            </a:pPr>
            <a:r>
              <a:rPr lang="en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Does </a:t>
            </a:r>
            <a:r>
              <a:rPr lang="en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 occur spontaneously or after injury?</a:t>
            </a:r>
            <a:endParaRPr lang="sr-Cyrl-CS" sz="22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lvl="2" indent="-342900">
              <a:buClr>
                <a:srgbClr val="FF7575"/>
              </a:buClr>
              <a:buFont typeface="Arial" panose="020B0604020202020204" pitchFamily="34" charset="0"/>
              <a:buChar char="•"/>
            </a:pPr>
            <a:r>
              <a:rPr lang="en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Has prolonged and/or profuse bleeding occurred </a:t>
            </a:r>
            <a:r>
              <a:rPr lang="en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after</a:t>
            </a:r>
            <a:r>
              <a:rPr lang="sr-Latn-R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tooth extractions</a:t>
            </a:r>
            <a:endParaRPr lang="sr-Latn-RS" sz="2200" dirty="0" smtClean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lvl="2">
              <a:buClr>
                <a:srgbClr val="FF7575"/>
              </a:buClr>
            </a:pPr>
            <a:r>
              <a:rPr lang="sr-Latn-RS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Latn-R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</a:t>
            </a:r>
            <a:r>
              <a:rPr lang="en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or surgical interventions ?</a:t>
            </a:r>
          </a:p>
          <a:p>
            <a:pPr marL="342900" lvl="2" indent="-342900" algn="just">
              <a:buClr>
                <a:srgbClr val="FF7575"/>
              </a:buClr>
              <a:buFont typeface="Arial" panose="020B0604020202020204" pitchFamily="34" charset="0"/>
              <a:buChar char="•"/>
            </a:pPr>
            <a:r>
              <a:rPr lang="en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Are menstrual bleeding prolonged and heavy? (in women)</a:t>
            </a:r>
          </a:p>
          <a:p>
            <a:pPr marL="342900" lvl="2" indent="-342900" algn="just">
              <a:buClr>
                <a:srgbClr val="FF7575"/>
              </a:buClr>
              <a:buFont typeface="Arial" panose="020B0604020202020204" pitchFamily="34" charset="0"/>
              <a:buChar char="•"/>
            </a:pPr>
            <a:r>
              <a:rPr lang="en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Did other family members also experience bleeding 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49800" y="116632"/>
            <a:ext cx="24340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" sz="3600" dirty="0">
                <a:latin typeface="Calibri Light" panose="020F0302020204030204" pitchFamily="34" charset="0"/>
                <a:cs typeface="Calibri Light" panose="020F0302020204030204" pitchFamily="34" charset="0"/>
              </a:rPr>
              <a:t>ANAMNESIS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sz="36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</a:t>
            </a:r>
            <a:r>
              <a:rPr lang="en-US" sz="3600" dirty="0" err="1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ymph</a:t>
            </a:r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36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node palpation techniques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1857364"/>
            <a:ext cx="221457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85720" y="1857364"/>
            <a:ext cx="2247901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86512" y="1785926"/>
            <a:ext cx="242889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643306" y="4929198"/>
            <a:ext cx="23574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Bimanual palpation</a:t>
            </a:r>
            <a:endParaRPr lang="en-US" sz="22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72264" y="4929198"/>
            <a:ext cx="18573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Bidigital palpation</a:t>
            </a:r>
            <a:endParaRPr lang="en-US" sz="22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4857760"/>
            <a:ext cx="34289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Bilateral palpation</a:t>
            </a:r>
          </a:p>
          <a:p>
            <a:r>
              <a:rPr lang="en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(simultaneous, symmetrical) most common</a:t>
            </a:r>
            <a:endParaRPr lang="en-US" sz="22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5804" y="-14325"/>
            <a:ext cx="8229600" cy="571504"/>
          </a:xfrm>
        </p:spPr>
        <p:txBody>
          <a:bodyPr/>
          <a:lstStyle/>
          <a:p>
            <a:r>
              <a:rPr lang="sr-Latn-RS" sz="36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</a:t>
            </a:r>
            <a:r>
              <a:rPr lang="en-US" sz="3600" dirty="0" err="1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alpation</a:t>
            </a:r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36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the neck lymph nodes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642918"/>
            <a:ext cx="2571768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00034" y="2643182"/>
            <a:ext cx="32861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Bilateral palpation of suboccipital lymph </a:t>
            </a:r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nodes</a:t>
            </a:r>
            <a:endParaRPr lang="en-US" sz="16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714356"/>
            <a:ext cx="2586041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5500694" y="2643182"/>
            <a:ext cx="32147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Bilateral palpation of preauricular lymph nodes</a:t>
            </a:r>
            <a:endParaRPr lang="en-U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3643314"/>
            <a:ext cx="250033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5714976" y="5565338"/>
            <a:ext cx="342902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Bilateral palpation of the submandibular/submental lymph nodes</a:t>
            </a:r>
            <a:endParaRPr lang="en-U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US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786" y="3571876"/>
            <a:ext cx="2571768" cy="1924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642910" y="5429264"/>
            <a:ext cx="35719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Bimanual palpation of submental lymph nodes</a:t>
            </a:r>
            <a:endParaRPr lang="en-U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65738" y="6215082"/>
            <a:ext cx="4062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sz="2000" i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patient is in a sitting position</a:t>
            </a:r>
            <a:endParaRPr lang="en-US" sz="2000" i="1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sz="36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Palpation of axillary lymph </a:t>
            </a:r>
            <a:r>
              <a:rPr lang="en-US" sz="36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nodes</a:t>
            </a: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571612"/>
            <a:ext cx="3643338" cy="34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1571612"/>
            <a:ext cx="400056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285852" y="5572140"/>
            <a:ext cx="58817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sz="2000" i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patient is in a sitting and then in a lying position</a:t>
            </a:r>
            <a:endParaRPr lang="en-US" sz="2000" i="1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sz="36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Palpation of the inguinal lymph </a:t>
            </a:r>
            <a:r>
              <a:rPr lang="en-US" sz="36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nodes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857356" y="1857364"/>
            <a:ext cx="550072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571736" y="5143512"/>
            <a:ext cx="37721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sz="2000" i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patient is in a supine position</a:t>
            </a:r>
            <a:endParaRPr lang="en-US" sz="2000" i="1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586758" cy="714356"/>
          </a:xfrm>
        </p:spPr>
        <p:txBody>
          <a:bodyPr/>
          <a:lstStyle/>
          <a:p>
            <a:r>
              <a:rPr lang="en" sz="3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Differential diagnosis of lymphadenopathy</a:t>
            </a:r>
            <a:endParaRPr lang="en-US" sz="36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24744"/>
            <a:ext cx="9073008" cy="5857916"/>
          </a:xfrm>
        </p:spPr>
        <p:txBody>
          <a:bodyPr/>
          <a:lstStyle/>
          <a:p>
            <a:pPr>
              <a:buNone/>
            </a:pPr>
            <a:r>
              <a:rPr lang="en" sz="2000" b="1" dirty="0"/>
              <a:t> </a:t>
            </a:r>
            <a:r>
              <a:rPr lang="en" sz="20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Infections</a:t>
            </a:r>
          </a:p>
          <a:p>
            <a:pPr>
              <a:buNone/>
            </a:pPr>
            <a:r>
              <a:rPr lang="en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 </a:t>
            </a: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Viruses : EBV, CMV, HIV , hepatitis </a:t>
            </a:r>
            <a:r>
              <a:rPr lang="en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infectiosa, </a:t>
            </a: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herpes simplex, rubella</a:t>
            </a:r>
          </a:p>
          <a:p>
            <a:pPr>
              <a:buNone/>
            </a:pP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 Bacteria : Streptococcus, Staphylococcus, </a:t>
            </a:r>
            <a:r>
              <a:rPr lang="en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Brucella, </a:t>
            </a: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Francisella </a:t>
            </a:r>
            <a:r>
              <a:rPr lang="en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tularensis, </a:t>
            </a: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Treponema </a:t>
            </a:r>
            <a:r>
              <a:rPr lang="en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pallidum, </a:t>
            </a: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Chlamydia, mycobacteria</a:t>
            </a:r>
            <a:endParaRPr 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None/>
            </a:pP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 </a:t>
            </a:r>
            <a:r>
              <a:rPr lang="sr-Latn-RS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</a:t>
            </a:r>
            <a:r>
              <a:rPr lang="en-US" sz="2000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ycosis</a:t>
            </a:r>
            <a:r>
              <a:rPr lang="en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histoplasmosis, </a:t>
            </a: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coccidiomycosis</a:t>
            </a:r>
            <a:endParaRPr 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None/>
            </a:pP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 </a:t>
            </a:r>
            <a:r>
              <a:rPr lang="en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Parasites: </a:t>
            </a: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toxoplasmosis, leishmaniasis , trypanosomiasis</a:t>
            </a:r>
            <a:endParaRPr 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None/>
            </a:pPr>
            <a:r>
              <a:rPr lang="en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II  Malignant diseases</a:t>
            </a:r>
            <a:endParaRPr lang="en-US" sz="2000" b="1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None/>
            </a:pP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 Hematological </a:t>
            </a:r>
            <a:r>
              <a:rPr lang="en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diseases: </a:t>
            </a: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lymphomas, </a:t>
            </a:r>
            <a:r>
              <a:rPr lang="en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CLL</a:t>
            </a: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CMML and others.</a:t>
            </a:r>
            <a:endParaRPr 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None/>
            </a:pP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 Metastases of solid tumors</a:t>
            </a:r>
            <a:endParaRPr 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None/>
            </a:pPr>
            <a:r>
              <a:rPr lang="en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III Disorders with immunopathomechanisms:</a:t>
            </a:r>
            <a:endParaRPr lang="en-US" sz="2000" b="1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None/>
            </a:pP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 autoimmune </a:t>
            </a:r>
            <a:r>
              <a:rPr lang="en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diseases: </a:t>
            </a: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SLE, RA, Sjögren's </a:t>
            </a:r>
            <a:r>
              <a:rPr lang="en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disease, </a:t>
            </a: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vasculitis</a:t>
            </a:r>
            <a:endParaRPr 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None/>
            </a:pP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 sarcoidosis</a:t>
            </a:r>
            <a:endParaRPr 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None/>
            </a:pPr>
            <a:r>
              <a:rPr lang="en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IV Deposition diseases: </a:t>
            </a:r>
            <a:r>
              <a:rPr lang="en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Gaucher, Niemann-Pick-</a:t>
            </a: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Fabry, </a:t>
            </a: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Tangier</a:t>
            </a:r>
          </a:p>
          <a:p>
            <a:pPr>
              <a:buNone/>
            </a:pPr>
            <a:r>
              <a:rPr lang="en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 Endocrinological diseases : </a:t>
            </a: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hyperthyroidism</a:t>
            </a:r>
          </a:p>
          <a:p>
            <a:pPr>
              <a:buNone/>
            </a:pPr>
            <a:r>
              <a:rPr lang="en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VI Other rare diseases </a:t>
            </a:r>
            <a:r>
              <a:rPr lang="en" sz="20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Castleman's </a:t>
            </a:r>
            <a:r>
              <a:rPr lang="en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disease, histiocytosis</a:t>
            </a:r>
            <a:endParaRPr 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4451452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661648" cy="1143000"/>
          </a:xfrm>
        </p:spPr>
        <p:txBody>
          <a:bodyPr/>
          <a:lstStyle/>
          <a:p>
            <a:r>
              <a:rPr lang="en-US" sz="3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most common causes of lymphadenopathy depending on localization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117747"/>
            <a:ext cx="8229600" cy="4525963"/>
          </a:xfrm>
        </p:spPr>
        <p:txBody>
          <a:bodyPr/>
          <a:lstStyle/>
          <a:p>
            <a:r>
              <a:rPr lang="en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Neck: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bacterial infections, mononucleosis, </a:t>
            </a: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ubella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tuberculosis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lymphomas, head and neck tumors</a:t>
            </a: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" sz="22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Supraclavicular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lung or GIT malignancies, lymphomas, bacterial or fungal infection of the chest or retroperitoneum</a:t>
            </a: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Axillary: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bacterial infections, upper extremity trauma, toxoplasmosis, lymphomas, 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breast cancer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brucellosis, melanoma</a:t>
            </a:r>
            <a:endParaRPr lang="en-US" sz="2200" i="1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" sz="2200" b="1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Inguinal</a:t>
            </a:r>
            <a:r>
              <a:rPr lang="en" sz="220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bacterial infections of the lower extremities, urogenital tract, perianal region, lymphomas, 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pelvis</a:t>
            </a:r>
            <a:r>
              <a:rPr lang="sr-Latn-RS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minor</a:t>
            </a:r>
            <a:r>
              <a:rPr lang="en" sz="2200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Venereal diseases (lymphogranuloma venereum, syphilis)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285588961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sz="3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AGENDA</a:t>
            </a:r>
            <a:endParaRPr lang="en-US" sz="36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525963"/>
          </a:xfrm>
        </p:spPr>
        <p:txBody>
          <a:bodyPr/>
          <a:lstStyle/>
          <a:p>
            <a:r>
              <a:rPr lang="en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Specificity of anamnestic data in hematological patients</a:t>
            </a:r>
            <a:endParaRPr lang="sr-Latn-CS" dirty="0">
              <a:solidFill>
                <a:schemeClr val="bg1">
                  <a:lumMod val="6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Physical examination of patients with non-malignant and malignant hematological diseases</a:t>
            </a:r>
            <a:endParaRPr lang="sr-Latn-C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Additional diagnostic procedures in hematology</a:t>
            </a:r>
            <a:endParaRPr lang="sr-Latn-CS" dirty="0">
              <a:solidFill>
                <a:schemeClr val="bg1">
                  <a:lumMod val="6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7793737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6"/>
          <p:cNvSpPr>
            <a:spLocks noChangeArrowheads="1"/>
          </p:cNvSpPr>
          <p:nvPr/>
        </p:nvSpPr>
        <p:spPr bwMode="auto">
          <a:xfrm>
            <a:off x="285750" y="785795"/>
            <a:ext cx="8535988" cy="5799156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just"/>
            <a:endParaRPr lang="sr-Latn-CS" sz="800" b="1" dirty="0"/>
          </a:p>
          <a:p>
            <a:pPr marL="0" lvl="1" algn="ctr">
              <a:buClr>
                <a:srgbClr val="FF7575"/>
              </a:buClr>
            </a:pPr>
            <a:r>
              <a:rPr lang="sr-Latn-RS" sz="20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P</a:t>
            </a:r>
            <a:r>
              <a:rPr lang="sr-Latn-RS" sz="2200" b="1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ersonal </a:t>
            </a:r>
            <a:r>
              <a:rPr lang="sr-Latn-RS" sz="2200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history</a:t>
            </a:r>
          </a:p>
          <a:p>
            <a:pPr marL="342900" lvl="1" indent="-342900" algn="just">
              <a:buClr>
                <a:srgbClr val="FF7575"/>
              </a:buClr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Previous </a:t>
            </a:r>
            <a:r>
              <a:rPr lang="en-US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illnesses</a:t>
            </a:r>
          </a:p>
          <a:p>
            <a:pPr marL="0" lvl="1" algn="just">
              <a:buClr>
                <a:srgbClr val="FF7575"/>
              </a:buClr>
            </a:pPr>
            <a:r>
              <a:rPr lang="en-US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frequent infections, bleeding</a:t>
            </a:r>
          </a:p>
          <a:p>
            <a:pPr marL="0" lvl="1" algn="just">
              <a:buClr>
                <a:srgbClr val="FF7575"/>
              </a:buClr>
            </a:pPr>
            <a:r>
              <a:rPr lang="en-US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</a:t>
            </a:r>
          </a:p>
          <a:p>
            <a:pPr marL="342900" lvl="1" indent="-342900" algn="just">
              <a:buClr>
                <a:srgbClr val="FF7575"/>
              </a:buClr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Previous treatments in hospital </a:t>
            </a:r>
            <a:endParaRPr lang="sr-Latn-RS" sz="2200" dirty="0" smtClean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lvl="1" algn="just">
              <a:buClr>
                <a:srgbClr val="FF7575"/>
              </a:buClr>
            </a:pPr>
            <a:r>
              <a:rPr lang="en-U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chemotherapy</a:t>
            </a:r>
            <a:r>
              <a:rPr lang="en-US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</a:t>
            </a:r>
          </a:p>
          <a:p>
            <a:pPr marL="0" lvl="1" algn="just">
              <a:buClr>
                <a:srgbClr val="FF7575"/>
              </a:buClr>
            </a:pPr>
            <a:r>
              <a:rPr lang="en-US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radiotherapy (secondary malignancies)</a:t>
            </a:r>
          </a:p>
          <a:p>
            <a:pPr marL="0" lvl="1" algn="just">
              <a:buClr>
                <a:srgbClr val="FF7575"/>
              </a:buClr>
            </a:pPr>
            <a:endParaRPr lang="en-US" sz="22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lvl="1" indent="-342900" algn="just">
              <a:buClr>
                <a:srgbClr val="FF7575"/>
              </a:buClr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Medicines</a:t>
            </a:r>
          </a:p>
          <a:p>
            <a:pPr marL="0" lvl="1" algn="just">
              <a:buClr>
                <a:srgbClr val="FF7575"/>
              </a:buClr>
            </a:pPr>
            <a:r>
              <a:rPr lang="en-US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What medications is he currently taking?</a:t>
            </a:r>
          </a:p>
          <a:p>
            <a:pPr marL="0" lvl="1" algn="just">
              <a:buClr>
                <a:srgbClr val="FF7575"/>
              </a:buClr>
            </a:pPr>
            <a:r>
              <a:rPr lang="en-US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OTC drugs, NSAIDs (bleeding tendency)</a:t>
            </a:r>
          </a:p>
          <a:p>
            <a:pPr marL="0" lvl="1" algn="just">
              <a:buClr>
                <a:srgbClr val="FF7575"/>
              </a:buClr>
            </a:pPr>
            <a:r>
              <a:rPr lang="en-US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Anticoagulant therapy (bleeding)</a:t>
            </a:r>
          </a:p>
          <a:p>
            <a:pPr marL="0" lvl="1" algn="just">
              <a:buClr>
                <a:srgbClr val="FF7575"/>
              </a:buClr>
            </a:pPr>
            <a:r>
              <a:rPr lang="en-US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Steroids (possibility of infection)</a:t>
            </a:r>
          </a:p>
          <a:p>
            <a:pPr marL="0" lvl="1" algn="just">
              <a:buClr>
                <a:srgbClr val="FF7575"/>
              </a:buClr>
            </a:pPr>
            <a:r>
              <a:rPr lang="en-US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Vitamins, supplements, iron (black stools)</a:t>
            </a:r>
          </a:p>
          <a:p>
            <a:pPr marL="0" lvl="1" algn="just">
              <a:buClr>
                <a:srgbClr val="FF7575"/>
              </a:buClr>
            </a:pPr>
            <a:r>
              <a:rPr lang="en-US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Do you have an allergy to any medicine, which one?</a:t>
            </a:r>
          </a:p>
          <a:p>
            <a:pPr marL="0" lvl="1" algn="just">
              <a:buClr>
                <a:srgbClr val="FF7575"/>
              </a:buClr>
            </a:pPr>
            <a:r>
              <a:rPr lang="en-US" sz="22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Allergies to other substances</a:t>
            </a:r>
            <a:r>
              <a:rPr lang="en-US" sz="22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?</a:t>
            </a:r>
            <a:endParaRPr lang="sr-Latn-CS" sz="1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201020"/>
            <a:ext cx="6929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36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ANAMNESIS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6"/>
          <p:cNvSpPr>
            <a:spLocks noChangeArrowheads="1"/>
          </p:cNvSpPr>
          <p:nvPr/>
        </p:nvSpPr>
        <p:spPr bwMode="auto">
          <a:xfrm>
            <a:off x="285720" y="857232"/>
            <a:ext cx="8535988" cy="574357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0" lvl="1" algn="just">
              <a:buClr>
                <a:srgbClr val="FF7575"/>
              </a:buClr>
            </a:pPr>
            <a:endParaRPr lang="sr-Cyrl-CS" sz="2400" dirty="0"/>
          </a:p>
          <a:p>
            <a:pPr marL="0" lvl="1" algn="just">
              <a:buClr>
                <a:srgbClr val="FF7575"/>
              </a:buClr>
            </a:pPr>
            <a:endParaRPr lang="sr-Cyrl-CS" sz="2400" dirty="0"/>
          </a:p>
          <a:p>
            <a:pPr marL="0" lvl="1" algn="just">
              <a:buClr>
                <a:srgbClr val="FF7575"/>
              </a:buClr>
            </a:pPr>
            <a:endParaRPr lang="sr-Cyrl-CS" sz="2400" dirty="0"/>
          </a:p>
          <a:p>
            <a:pPr marL="0" lvl="1" algn="just">
              <a:buClr>
                <a:srgbClr val="FF7575"/>
              </a:buClr>
            </a:pPr>
            <a:endParaRPr lang="sr-Cyrl-CS" sz="2400" dirty="0"/>
          </a:p>
          <a:p>
            <a:pPr marL="0" lvl="1" algn="just">
              <a:buClr>
                <a:srgbClr val="FF7575"/>
              </a:buClr>
            </a:pPr>
            <a:endParaRPr lang="sr-Cyrl-CS" sz="2400" dirty="0"/>
          </a:p>
          <a:p>
            <a:pPr marL="0" lvl="1" algn="just">
              <a:buClr>
                <a:srgbClr val="FF7575"/>
              </a:buClr>
            </a:pPr>
            <a:endParaRPr lang="sr-Cyrl-CS" sz="2400" dirty="0"/>
          </a:p>
          <a:p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CML (Philadelphia chromosome ) -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role</a:t>
            </a:r>
            <a:r>
              <a:rPr lang="sr-Latn-R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endogenous factors has not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been</a:t>
            </a:r>
            <a:endParaRPr lang="sr-Latn-RS" sz="2000" dirty="0" smtClean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clarified</a:t>
            </a:r>
            <a:endParaRPr lang="en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" sz="20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CLL 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familial disease in 2%</a:t>
            </a:r>
          </a:p>
          <a:p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Genetic predisposition (MM, M. Hodgkin)</a:t>
            </a:r>
            <a:endParaRPr lang="en-U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U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0"/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Hemophilia A, B, C,</a:t>
            </a:r>
          </a:p>
          <a:p>
            <a:pPr lvl="0"/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von </a:t>
            </a:r>
            <a:r>
              <a:rPr lang="en" sz="2000" dirty="0" err="1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Willebrand </a:t>
            </a:r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's disease</a:t>
            </a:r>
            <a:endParaRPr lang="en-U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0"/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Sickle cell anemia</a:t>
            </a:r>
          </a:p>
          <a:p>
            <a:pPr lvl="0"/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Thalassemia</a:t>
            </a:r>
          </a:p>
          <a:p>
            <a:pPr lvl="0"/>
            <a:endParaRPr lang="sr-Cyrl-C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0"/>
            <a:r>
              <a:rPr lang="en" sz="2000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Social-epidemiological survey</a:t>
            </a:r>
          </a:p>
          <a:p>
            <a:pPr lvl="0"/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Smoking</a:t>
            </a:r>
          </a:p>
          <a:p>
            <a:pPr lvl="0"/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Alcohol (vitamin B12 deficiency)</a:t>
            </a:r>
          </a:p>
          <a:p>
            <a:pPr lvl="0"/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Diet (iron deficiency, vitamin B12 deficiency)</a:t>
            </a:r>
            <a:endParaRPr lang="en-US" sz="20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0"/>
            <a:r>
              <a:rPr lang="en" sz="20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Origin (Mediterranean thalassemia ).</a:t>
            </a:r>
          </a:p>
          <a:p>
            <a:pPr lvl="1" algn="just">
              <a:buClr>
                <a:srgbClr val="FF7575"/>
              </a:buClr>
              <a:buFont typeface="Wingdings" pitchFamily="2" charset="2"/>
              <a:buChar char="è"/>
            </a:pPr>
            <a:endParaRPr lang="sr-Latn-CS" sz="2000" b="1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1" algn="just">
              <a:buClr>
                <a:srgbClr val="FF7575"/>
              </a:buClr>
              <a:buFont typeface="Wingdings" pitchFamily="2" charset="2"/>
              <a:buNone/>
            </a:pPr>
            <a:endParaRPr lang="sr-Latn-CS" sz="2400" b="1" dirty="0"/>
          </a:p>
          <a:p>
            <a:pPr lvl="1" algn="just">
              <a:buClr>
                <a:srgbClr val="FF7575"/>
              </a:buClr>
              <a:buFont typeface="Wingdings" pitchFamily="2" charset="2"/>
              <a:buNone/>
            </a:pPr>
            <a:endParaRPr lang="sr-Latn-CS" sz="1600" b="1" dirty="0"/>
          </a:p>
          <a:p>
            <a:pPr lvl="1" algn="just">
              <a:buClr>
                <a:srgbClr val="FF7575"/>
              </a:buClr>
              <a:buFont typeface="Wingdings" pitchFamily="2" charset="2"/>
              <a:buNone/>
            </a:pPr>
            <a:endParaRPr lang="sr-Latn-CS" sz="1600" b="1" dirty="0"/>
          </a:p>
          <a:p>
            <a:pPr lvl="1" algn="just">
              <a:buClr>
                <a:srgbClr val="FF7575"/>
              </a:buClr>
              <a:buFont typeface="Wingdings" pitchFamily="2" charset="2"/>
              <a:buNone/>
            </a:pPr>
            <a:endParaRPr lang="sr-Latn-CS" sz="1600" b="1" dirty="0"/>
          </a:p>
          <a:p>
            <a:pPr lvl="1" algn="just">
              <a:buClr>
                <a:srgbClr val="FF7575"/>
              </a:buClr>
              <a:buFont typeface="Wingdings" pitchFamily="2" charset="2"/>
              <a:buNone/>
            </a:pPr>
            <a:endParaRPr lang="sr-Latn-CS" sz="1600" b="1" dirty="0"/>
          </a:p>
          <a:p>
            <a:pPr lvl="1" algn="just">
              <a:buClr>
                <a:srgbClr val="FF7575"/>
              </a:buClr>
              <a:buFont typeface="Wingdings" pitchFamily="2" charset="2"/>
              <a:buNone/>
            </a:pPr>
            <a:endParaRPr lang="sr-Latn-CS" sz="1600" b="1" dirty="0"/>
          </a:p>
          <a:p>
            <a:pPr lvl="1" algn="just">
              <a:buClr>
                <a:srgbClr val="FF7575"/>
              </a:buClr>
              <a:buFont typeface="Wingdings" pitchFamily="2" charset="2"/>
              <a:buNone/>
            </a:pPr>
            <a:endParaRPr lang="sr-Latn-CS" sz="1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000100" y="214290"/>
            <a:ext cx="6929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sz="36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ANAMNESIS</a:t>
            </a:r>
          </a:p>
        </p:txBody>
      </p:sp>
      <p:sp>
        <p:nvSpPr>
          <p:cNvPr id="5" name="Rectangle 4"/>
          <p:cNvSpPr/>
          <p:nvPr/>
        </p:nvSpPr>
        <p:spPr>
          <a:xfrm>
            <a:off x="3608782" y="928670"/>
            <a:ext cx="172072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>
              <a:buClr>
                <a:srgbClr val="FF7575"/>
              </a:buClr>
            </a:pPr>
            <a:r>
              <a:rPr lang="en" sz="2200" b="1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Family history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102815" y="-234950"/>
            <a:ext cx="8229600" cy="1143000"/>
          </a:xfrm>
        </p:spPr>
        <p:txBody>
          <a:bodyPr/>
          <a:lstStyle/>
          <a:p>
            <a:r>
              <a:rPr lang="en" altLang="en-US" sz="36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Anamnesis in patients with anemia</a:t>
            </a:r>
            <a:endParaRPr lang="en-US" altLang="en-US" sz="36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107950" y="786189"/>
            <a:ext cx="9036050" cy="6049963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" altLang="en-US" sz="1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Origin of the patient,</a:t>
            </a:r>
          </a:p>
          <a:p>
            <a:pPr marL="0" indent="0">
              <a:buFontTx/>
              <a:buNone/>
            </a:pPr>
            <a:r>
              <a:rPr lang="en" altLang="en-US" sz="1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Existence of triggering factors (fever, taking medication, virus),</a:t>
            </a:r>
          </a:p>
          <a:p>
            <a:pPr marL="0" indent="0">
              <a:buFontTx/>
              <a:buNone/>
            </a:pPr>
            <a:r>
              <a:rPr lang="en" altLang="en-US" sz="1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eating habits,</a:t>
            </a:r>
          </a:p>
          <a:p>
            <a:pPr marL="0" indent="0">
              <a:buFontTx/>
              <a:buNone/>
            </a:pPr>
            <a:r>
              <a:rPr lang="en" altLang="en-US" sz="1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Duration of symptoms and their appearance - gradually or suddenly,</a:t>
            </a:r>
          </a:p>
          <a:p>
            <a:pPr marL="0" indent="0">
              <a:buFontTx/>
              <a:buNone/>
            </a:pPr>
            <a:r>
              <a:rPr lang="en" altLang="en-US" sz="1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Family anamnesis - jaundice, cholelithiasis, splenectomy, existence of some hemostasis disorder,</a:t>
            </a:r>
          </a:p>
          <a:p>
            <a:pPr marL="0" indent="0">
              <a:buFontTx/>
              <a:buNone/>
            </a:pPr>
            <a:r>
              <a:rPr lang="sr-Latn-RS" altLang="en-US" sz="18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</a:t>
            </a:r>
            <a:r>
              <a:rPr lang="en-US" altLang="en-US" sz="1800" dirty="0" err="1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rofession</a:t>
            </a:r>
            <a:r>
              <a:rPr lang="en" altLang="en-US" sz="18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" altLang="en-US" sz="1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habits, hobbies (medicines, chemicals-hemolytic or aplastic )</a:t>
            </a:r>
          </a:p>
          <a:p>
            <a:pPr marL="0" indent="0">
              <a:buFontTx/>
              <a:buNone/>
            </a:pPr>
            <a:r>
              <a:rPr lang="en" altLang="en-US" sz="1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Social habits - drinking alcohol, traveling</a:t>
            </a:r>
          </a:p>
          <a:p>
            <a:pPr marL="0" indent="0">
              <a:buFontTx/>
              <a:buNone/>
            </a:pPr>
            <a:r>
              <a:rPr lang="en" altLang="en-US" sz="1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Changes in body weight,</a:t>
            </a:r>
          </a:p>
          <a:p>
            <a:pPr marL="0" indent="0">
              <a:buFontTx/>
              <a:buNone/>
            </a:pPr>
            <a:r>
              <a:rPr lang="en" altLang="en-US" sz="1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Tingling in the tongue, cracking of the nails,</a:t>
            </a:r>
          </a:p>
          <a:p>
            <a:pPr marL="0" indent="0">
              <a:buFontTx/>
              <a:buNone/>
            </a:pPr>
            <a:r>
              <a:rPr lang="en-US" altLang="en-US" sz="1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Stool </a:t>
            </a:r>
            <a:r>
              <a:rPr lang="en-US" altLang="en-US" sz="18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changes</a:t>
            </a:r>
            <a:r>
              <a:rPr lang="sr-Latn-RS" altLang="en-US" sz="18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18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(in </a:t>
            </a:r>
            <a:r>
              <a:rPr lang="en" altLang="en-US" sz="1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neoplasia of the colon and rectum), </a:t>
            </a:r>
            <a:r>
              <a:rPr lang="en-US" altLang="en-US" sz="18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blood </a:t>
            </a:r>
            <a:r>
              <a:rPr lang="en-US" altLang="en-US" sz="1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 the </a:t>
            </a:r>
            <a:r>
              <a:rPr lang="en-US" altLang="en-US" sz="18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stool</a:t>
            </a:r>
            <a:endParaRPr lang="sr-Latn-RS" altLang="en-US" sz="1800" dirty="0" smtClean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FontTx/>
              <a:buNone/>
            </a:pPr>
            <a:r>
              <a:rPr lang="en" altLang="en-US" sz="18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Menstrual </a:t>
            </a:r>
            <a:r>
              <a:rPr lang="en" altLang="en-US" sz="1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bleeding in women</a:t>
            </a:r>
          </a:p>
          <a:p>
            <a:pPr marL="0" indent="0">
              <a:buFontTx/>
              <a:buNone/>
            </a:pPr>
            <a:r>
              <a:rPr lang="sr-Latn-RS" altLang="en-US" sz="18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Fever </a:t>
            </a:r>
            <a:r>
              <a:rPr lang="en" altLang="en-US" sz="18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(neoplasia </a:t>
            </a:r>
            <a:r>
              <a:rPr lang="en" altLang="en-US" sz="1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or SBVT)</a:t>
            </a:r>
          </a:p>
          <a:p>
            <a:pPr marL="0" indent="0">
              <a:buFontTx/>
              <a:buNone/>
            </a:pPr>
            <a:r>
              <a:rPr lang="en" altLang="en-US" sz="1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Calf pain, paresthesia or difficulty </a:t>
            </a:r>
            <a:r>
              <a:rPr lang="sr-Latn-RS" altLang="en-US" sz="18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 </a:t>
            </a:r>
            <a:r>
              <a:rPr lang="en" altLang="en-US" sz="18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walking </a:t>
            </a:r>
            <a:r>
              <a:rPr lang="en" altLang="en-US" sz="1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(pernicious </a:t>
            </a:r>
            <a:r>
              <a:rPr lang="en" altLang="en-US" sz="1800" dirty="0" smtClean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anemia)</a:t>
            </a:r>
            <a:endParaRPr lang="sr-Cyrl-RS" altLang="en-US" sz="18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FontTx/>
              <a:buNone/>
            </a:pPr>
            <a:r>
              <a:rPr lang="en" altLang="en-US" sz="1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Abnormal urine color suggests the presence of blood (or hemoglobin), darker urine (urobilinogen)</a:t>
            </a:r>
            <a:endParaRPr lang="sr-Latn-RS" altLang="en-US" sz="18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FontTx/>
              <a:buNone/>
            </a:pPr>
            <a:r>
              <a:rPr lang="en" altLang="en-US" sz="1800" dirty="0">
                <a:solidFill>
                  <a:schemeClr val="accent6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Presence of symptoms of concomitant disease (HRI, liver disease, chronic infection, endocrinopathy, malignancy)</a:t>
            </a:r>
            <a:endParaRPr lang="en-US" altLang="en-US" sz="1800" dirty="0">
              <a:solidFill>
                <a:schemeClr val="accent6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980885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9|1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7|0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2|5.4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15321</TotalTime>
  <Words>3791</Words>
  <Application>Microsoft Office PowerPoint</Application>
  <PresentationFormat>On-screen Show (4:3)</PresentationFormat>
  <Paragraphs>735</Paragraphs>
  <Slides>66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73" baseType="lpstr">
      <vt:lpstr>Arial</vt:lpstr>
      <vt:lpstr>Calibri Light</vt:lpstr>
      <vt:lpstr>Helvetica</vt:lpstr>
      <vt:lpstr>Tahoma</vt:lpstr>
      <vt:lpstr>Times New Roman</vt:lpstr>
      <vt:lpstr>Wingdings</vt:lpstr>
      <vt:lpstr>Default Design</vt:lpstr>
      <vt:lpstr>Hematopoietic system propaedeutics 1</vt:lpstr>
      <vt:lpstr>AGENDA</vt:lpstr>
      <vt:lpstr>PowerPoint Presentation</vt:lpstr>
      <vt:lpstr>PowerPoint Presentation</vt:lpstr>
      <vt:lpstr>Pel-Ebstein type of temperature curve (М.Hodgkin)</vt:lpstr>
      <vt:lpstr>PowerPoint Presentation</vt:lpstr>
      <vt:lpstr>PowerPoint Presentation</vt:lpstr>
      <vt:lpstr>PowerPoint Presentation</vt:lpstr>
      <vt:lpstr>Anamnesis in patients with anemia</vt:lpstr>
      <vt:lpstr>PowerPoint Presentation</vt:lpstr>
      <vt:lpstr>AGENDA</vt:lpstr>
      <vt:lpstr>Physical examination</vt:lpstr>
      <vt:lpstr>  Diseases of the blood and hematopoietic organs</vt:lpstr>
      <vt:lpstr>   Red blood cell disorders</vt:lpstr>
      <vt:lpstr>Symptoms and signs of anemia</vt:lpstr>
      <vt:lpstr>The role of iron</vt:lpstr>
      <vt:lpstr>PowerPoint Presentation</vt:lpstr>
      <vt:lpstr>Symptoms and signs of anemia</vt:lpstr>
      <vt:lpstr>Clinical presentation of sideropenic anemia</vt:lpstr>
      <vt:lpstr>Clinical presentation of sideropenic anemia</vt:lpstr>
      <vt:lpstr>Clinical presentation of pernicious anemia</vt:lpstr>
      <vt:lpstr>Physical examination of patients with anemia</vt:lpstr>
      <vt:lpstr>PowerPoint Presentation</vt:lpstr>
      <vt:lpstr>Erythrocytosis</vt:lpstr>
      <vt:lpstr>Erythrocytosis</vt:lpstr>
      <vt:lpstr>Hyperviscosity syndrome</vt:lpstr>
      <vt:lpstr>PowerPoint Presentation</vt:lpstr>
      <vt:lpstr>PowerPoint Presentation</vt:lpstr>
      <vt:lpstr>Symptoms and signs of leukocyte disorders</vt:lpstr>
      <vt:lpstr>Symptoms and signs of leukocyte disorders</vt:lpstr>
      <vt:lpstr>Disorders of hemostasis</vt:lpstr>
      <vt:lpstr>Symptoms and signs of hemorrhagic syndrome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Hemorrhagic dermatological lesions - purpura</vt:lpstr>
      <vt:lpstr>PowerPoint Presentation</vt:lpstr>
      <vt:lpstr>Hemorrhagic dermatological lesions - purpura</vt:lpstr>
      <vt:lpstr>Characteristics of bleeding in coagulopathy</vt:lpstr>
      <vt:lpstr>Hemophilia A </vt:lpstr>
      <vt:lpstr>Clinical presentation of Von Willebrand  disease</vt:lpstr>
      <vt:lpstr>Clinical presentation of Von Willebrand  disease </vt:lpstr>
      <vt:lpstr>Bleeding characteristics of coagulation factor deficiency (rare disorders of hemostasis)</vt:lpstr>
      <vt:lpstr>PowerPoint Presentation</vt:lpstr>
      <vt:lpstr>Physical examination of the head and neck</vt:lpstr>
      <vt:lpstr>Physical examination of the head and neck</vt:lpstr>
      <vt:lpstr>Physical examination of the head and neck</vt:lpstr>
      <vt:lpstr>Physical examination of the head and neck</vt:lpstr>
      <vt:lpstr>Physical examination of the head and neck</vt:lpstr>
      <vt:lpstr>PowerPoint Presentation</vt:lpstr>
      <vt:lpstr>Physical examination of lymph nodes</vt:lpstr>
      <vt:lpstr>Physical examination of lymph nodes</vt:lpstr>
      <vt:lpstr>Groups of lymph nodes in the body</vt:lpstr>
      <vt:lpstr>Groups of lymph nodes of the neck</vt:lpstr>
      <vt:lpstr>Groups of lymph nodes of the axilla</vt:lpstr>
      <vt:lpstr>Groups of lymph nodes of the inguinum</vt:lpstr>
      <vt:lpstr>Neck lymph nodes available for palpation</vt:lpstr>
      <vt:lpstr>Lymph node palpation techniques</vt:lpstr>
      <vt:lpstr>Palpation of the neck lymph nodes</vt:lpstr>
      <vt:lpstr>Palpation of axillary lymph nodes</vt:lpstr>
      <vt:lpstr>Palpation of the inguinal lymph nodes</vt:lpstr>
      <vt:lpstr>Differential diagnosis of lymphadenopathy</vt:lpstr>
      <vt:lpstr>The most common causes of lymphadenopathy depending on localization</vt:lpstr>
      <vt:lpstr>AGENDA</vt:lpstr>
    </vt:vector>
  </TitlesOfParts>
  <Company>Medicinski fakultet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MESTO PIOGLITAZONA U INDIVIDUALIZACIJI TERAPIJE DIABETES MELLITUS-a TIP 2</dc:title>
  <dc:creator>Bife</dc:creator>
  <cp:lastModifiedBy>Korisnik</cp:lastModifiedBy>
  <cp:revision>894</cp:revision>
  <dcterms:created xsi:type="dcterms:W3CDTF">2013-06-10T05:47:10Z</dcterms:created>
  <dcterms:modified xsi:type="dcterms:W3CDTF">2024-03-21T22:41:10Z</dcterms:modified>
</cp:coreProperties>
</file>